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8"/>
  </p:notesMasterIdLst>
  <p:sldIdLst>
    <p:sldId id="256" r:id="rId3"/>
    <p:sldId id="257" r:id="rId4"/>
    <p:sldId id="258" r:id="rId5"/>
    <p:sldId id="260" r:id="rId6"/>
    <p:sldId id="282" r:id="rId7"/>
    <p:sldId id="291" r:id="rId8"/>
    <p:sldId id="292" r:id="rId9"/>
    <p:sldId id="293" r:id="rId10"/>
    <p:sldId id="294" r:id="rId11"/>
    <p:sldId id="295" r:id="rId12"/>
    <p:sldId id="261" r:id="rId13"/>
    <p:sldId id="271" r:id="rId14"/>
    <p:sldId id="296" r:id="rId15"/>
    <p:sldId id="283" r:id="rId16"/>
    <p:sldId id="285" r:id="rId17"/>
    <p:sldId id="286" r:id="rId18"/>
    <p:sldId id="289" r:id="rId19"/>
    <p:sldId id="290" r:id="rId20"/>
    <p:sldId id="284" r:id="rId21"/>
    <p:sldId id="287" r:id="rId22"/>
    <p:sldId id="288" r:id="rId23"/>
    <p:sldId id="297" r:id="rId24"/>
    <p:sldId id="262" r:id="rId25"/>
    <p:sldId id="276" r:id="rId26"/>
    <p:sldId id="281"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5BF"/>
    <a:srgbClr val="DED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51" autoAdjust="0"/>
    <p:restoredTop sz="95067" autoAdjust="0"/>
  </p:normalViewPr>
  <p:slideViewPr>
    <p:cSldViewPr snapToGrid="0">
      <p:cViewPr varScale="1">
        <p:scale>
          <a:sx n="75" d="100"/>
          <a:sy n="75" d="100"/>
        </p:scale>
        <p:origin x="74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23E54-F5D2-4CD1-9477-768D4C9D2A2D}" type="datetimeFigureOut">
              <a:rPr lang="zh-CN" altLang="en-US" smtClean="0"/>
              <a:pPr/>
              <a:t>2020/3/23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79400-BD84-4ABC-8C8D-CF353EDF7F9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18497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25221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14</a:t>
            </a:fld>
            <a:endParaRPr lang="zh-CN" altLang="en-US"/>
          </a:p>
        </p:txBody>
      </p:sp>
    </p:spTree>
    <p:extLst>
      <p:ext uri="{BB962C8B-B14F-4D97-AF65-F5344CB8AC3E}">
        <p14:creationId xmlns:p14="http://schemas.microsoft.com/office/powerpoint/2010/main" val="595234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15</a:t>
            </a:fld>
            <a:endParaRPr lang="zh-CN" altLang="en-US"/>
          </a:p>
        </p:txBody>
      </p:sp>
    </p:spTree>
    <p:extLst>
      <p:ext uri="{BB962C8B-B14F-4D97-AF65-F5344CB8AC3E}">
        <p14:creationId xmlns:p14="http://schemas.microsoft.com/office/powerpoint/2010/main" val="2516461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16</a:t>
            </a:fld>
            <a:endParaRPr lang="zh-CN" altLang="en-US"/>
          </a:p>
        </p:txBody>
      </p:sp>
    </p:spTree>
    <p:extLst>
      <p:ext uri="{BB962C8B-B14F-4D97-AF65-F5344CB8AC3E}">
        <p14:creationId xmlns:p14="http://schemas.microsoft.com/office/powerpoint/2010/main" val="670629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19</a:t>
            </a:fld>
            <a:endParaRPr lang="zh-CN" altLang="en-US"/>
          </a:p>
        </p:txBody>
      </p:sp>
    </p:spTree>
    <p:extLst>
      <p:ext uri="{BB962C8B-B14F-4D97-AF65-F5344CB8AC3E}">
        <p14:creationId xmlns:p14="http://schemas.microsoft.com/office/powerpoint/2010/main" val="3605695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20</a:t>
            </a:fld>
            <a:endParaRPr lang="zh-CN" altLang="en-US"/>
          </a:p>
        </p:txBody>
      </p:sp>
    </p:spTree>
    <p:extLst>
      <p:ext uri="{BB962C8B-B14F-4D97-AF65-F5344CB8AC3E}">
        <p14:creationId xmlns:p14="http://schemas.microsoft.com/office/powerpoint/2010/main" val="3377609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21</a:t>
            </a:fld>
            <a:endParaRPr lang="zh-CN" altLang="en-US"/>
          </a:p>
        </p:txBody>
      </p:sp>
    </p:spTree>
    <p:extLst>
      <p:ext uri="{BB962C8B-B14F-4D97-AF65-F5344CB8AC3E}">
        <p14:creationId xmlns:p14="http://schemas.microsoft.com/office/powerpoint/2010/main" val="3369121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9079400-BD84-4ABC-8C8D-CF353EDF7F9E}" type="slidenum">
              <a:rPr lang="zh-CN" altLang="en-US" smtClean="0"/>
              <a:pPr/>
              <a:t>5</a:t>
            </a:fld>
            <a:endParaRPr lang="zh-CN" altLang="en-US"/>
          </a:p>
        </p:txBody>
      </p:sp>
    </p:spTree>
    <p:extLst>
      <p:ext uri="{BB962C8B-B14F-4D97-AF65-F5344CB8AC3E}">
        <p14:creationId xmlns:p14="http://schemas.microsoft.com/office/powerpoint/2010/main" val="119948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13661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244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350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079400-BD84-4ABC-8C8D-CF353EDF7F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074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638574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31244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579446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298680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78156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473863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570862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485770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096585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898568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66935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5CF91C2-74DF-4A10-91DB-17D1AF2A4A51}" type="datetimeFigureOut">
              <a:rPr lang="zh-CN" altLang="en-US" smtClean="0"/>
              <a:pPr/>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7E4F72-E964-491A-85F1-534051D80DBA}"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F91C2-74DF-4A10-91DB-17D1AF2A4A51}" type="datetimeFigureOut">
              <a:rPr lang="zh-CN" altLang="en-US" smtClean="0"/>
              <a:pPr/>
              <a:t>2020/3/23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E4F72-E964-491A-85F1-534051D80DB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2020/3/23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65149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6.m4a"/><Relationship Id="rId7" Type="http://schemas.openxmlformats.org/officeDocument/2006/relationships/image" Target="../media/image10.jpeg"/><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9.jpeg"/><Relationship Id="rId5" Type="http://schemas.openxmlformats.org/officeDocument/2006/relationships/notesSlide" Target="../notesSlides/notesSlide16.xml"/><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9.m4a"/><Relationship Id="rId7" Type="http://schemas.openxmlformats.org/officeDocument/2006/relationships/image" Target="../media/image17.jpeg"/><Relationship Id="rId2" Type="http://schemas.microsoft.com/office/2007/relationships/media" Target="../media/media19.m4a"/><Relationship Id="rId1" Type="http://schemas.openxmlformats.org/officeDocument/2006/relationships/tags" Target="../tags/tag12.xml"/><Relationship Id="rId6" Type="http://schemas.openxmlformats.org/officeDocument/2006/relationships/image" Target="../media/image16.png"/><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0.m4a"/><Relationship Id="rId7" Type="http://schemas.openxmlformats.org/officeDocument/2006/relationships/image" Target="../media/image19.png"/><Relationship Id="rId2" Type="http://schemas.microsoft.com/office/2007/relationships/media" Target="../media/media20.m4a"/><Relationship Id="rId1" Type="http://schemas.openxmlformats.org/officeDocument/2006/relationships/tags" Target="../tags/tag13.xml"/><Relationship Id="rId6" Type="http://schemas.openxmlformats.org/officeDocument/2006/relationships/image" Target="../media/image18.png"/><Relationship Id="rId5" Type="http://schemas.openxmlformats.org/officeDocument/2006/relationships/notesSlide" Target="../notesSlides/notesSlide18.xml"/><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2.png"/><Relationship Id="rId2" Type="http://schemas.microsoft.com/office/2007/relationships/media" Target="../media/media21.m4a"/><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notesSlide" Target="../notesSlides/notesSlide19.xml"/><Relationship Id="rId4"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21.jpe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2.png"/><Relationship Id="rId2" Type="http://schemas.microsoft.com/office/2007/relationships/media" Target="../media/media24.m4a"/><Relationship Id="rId1" Type="http://schemas.openxmlformats.org/officeDocument/2006/relationships/tags" Target="../tags/tag15.xml"/><Relationship Id="rId6" Type="http://schemas.openxmlformats.org/officeDocument/2006/relationships/image" Target="../media/image22.jpe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23.jpe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baike.baidu.com/item/%E5%AE%89%E9%98%B2%E7%B3%BB%E7%BB%9F" TargetMode="External"/><Relationship Id="rId13" Type="http://schemas.openxmlformats.org/officeDocument/2006/relationships/image" Target="../media/image2.png"/><Relationship Id="rId3" Type="http://schemas.microsoft.com/office/2007/relationships/media" Target="../media/media5.m4a"/><Relationship Id="rId7" Type="http://schemas.openxmlformats.org/officeDocument/2006/relationships/hyperlink" Target="https://baike.baidu.com/item/%E7%85%A7%E6%98%8E%E7%B3%BB%E7%BB%9F" TargetMode="External"/><Relationship Id="rId12" Type="http://schemas.openxmlformats.org/officeDocument/2006/relationships/image" Target="../media/image6.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5.xml"/><Relationship Id="rId11" Type="http://schemas.openxmlformats.org/officeDocument/2006/relationships/hyperlink" Target="https://baike.baidu.com/item/%E7%8E%AF%E5%A2%83%E7%9B%91%E6%B5%8B" TargetMode="External"/><Relationship Id="rId5" Type="http://schemas.openxmlformats.org/officeDocument/2006/relationships/slideLayout" Target="../slideLayouts/slideLayout6.xml"/><Relationship Id="rId10" Type="http://schemas.openxmlformats.org/officeDocument/2006/relationships/hyperlink" Target="https://baike.baidu.com/item/%E5%BD%B1%E6%9F%9C" TargetMode="External"/><Relationship Id="rId4" Type="http://schemas.openxmlformats.org/officeDocument/2006/relationships/audio" Target="../media/media5.m4a"/><Relationship Id="rId9" Type="http://schemas.openxmlformats.org/officeDocument/2006/relationships/hyperlink" Target="https://baike.baidu.com/item/%E5%BD%B1%E9%9F%B3%E6%9C%8D%E5%8A%A1%E5%99%A8" TargetMode="Externa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l="-58" t="7246" r="58" b="29521"/>
          <a:stretch>
            <a:fillRect/>
          </a:stretch>
        </p:blipFill>
        <p:spPr>
          <a:xfrm>
            <a:off x="0" y="0"/>
            <a:ext cx="12192000" cy="6916615"/>
          </a:xfrm>
          <a:prstGeom prst="rect">
            <a:avLst/>
          </a:prstGeom>
        </p:spPr>
      </p:pic>
      <p:grpSp>
        <p:nvGrpSpPr>
          <p:cNvPr id="12" name="组合 11"/>
          <p:cNvGrpSpPr/>
          <p:nvPr/>
        </p:nvGrpSpPr>
        <p:grpSpPr>
          <a:xfrm>
            <a:off x="46432" y="622168"/>
            <a:ext cx="12357870" cy="5806468"/>
            <a:chOff x="1073426" y="2339663"/>
            <a:chExt cx="9977568" cy="4347562"/>
          </a:xfrm>
        </p:grpSpPr>
        <p:grpSp>
          <p:nvGrpSpPr>
            <p:cNvPr id="9" name="组合 8"/>
            <p:cNvGrpSpPr/>
            <p:nvPr/>
          </p:nvGrpSpPr>
          <p:grpSpPr>
            <a:xfrm>
              <a:off x="1073426" y="2339663"/>
              <a:ext cx="9977568" cy="2004111"/>
              <a:chOff x="913028" y="2632626"/>
              <a:chExt cx="9977568" cy="2004111"/>
            </a:xfrm>
          </p:grpSpPr>
          <p:sp>
            <p:nvSpPr>
              <p:cNvPr id="4" name="矩形 3"/>
              <p:cNvSpPr/>
              <p:nvPr/>
            </p:nvSpPr>
            <p:spPr>
              <a:xfrm>
                <a:off x="913028" y="2632626"/>
                <a:ext cx="9977568" cy="576115"/>
              </a:xfrm>
              <a:prstGeom prst="rect">
                <a:avLst/>
              </a:prstGeom>
            </p:spPr>
            <p:txBody>
              <a:bodyPr wrap="none">
                <a:spAutoFit/>
              </a:bodyPr>
              <a:lstStyle/>
              <a:p>
                <a:r>
                  <a:rPr lang="zh-CN" altLang="en-US" sz="4400" b="1" spc="600" dirty="0">
                    <a:solidFill>
                      <a:schemeClr val="bg1"/>
                    </a:solidFill>
                    <a:cs typeface="+mn-ea"/>
                    <a:sym typeface="+mn-lt"/>
                  </a:rPr>
                  <a:t>基于</a:t>
                </a:r>
                <a:r>
                  <a:rPr lang="en-US" altLang="zh-CN" sz="4400" b="1" spc="600" dirty="0">
                    <a:solidFill>
                      <a:schemeClr val="bg1"/>
                    </a:solidFill>
                    <a:cs typeface="+mn-ea"/>
                    <a:sym typeface="+mn-lt"/>
                  </a:rPr>
                  <a:t>STM32</a:t>
                </a:r>
                <a:r>
                  <a:rPr lang="zh-CN" altLang="en-US" sz="4400" b="1" spc="600" dirty="0">
                    <a:solidFill>
                      <a:schemeClr val="bg1"/>
                    </a:solidFill>
                    <a:cs typeface="+mn-ea"/>
                    <a:sym typeface="+mn-lt"/>
                  </a:rPr>
                  <a:t>与树莓派的智能家居控制系统</a:t>
                </a:r>
              </a:p>
            </p:txBody>
          </p:sp>
          <p:grpSp>
            <p:nvGrpSpPr>
              <p:cNvPr id="8" name="组合 7"/>
              <p:cNvGrpSpPr/>
              <p:nvPr/>
            </p:nvGrpSpPr>
            <p:grpSpPr>
              <a:xfrm>
                <a:off x="8761239" y="3802235"/>
                <a:ext cx="968022" cy="834502"/>
                <a:chOff x="8761239" y="3802235"/>
                <a:chExt cx="968022" cy="834502"/>
              </a:xfrm>
            </p:grpSpPr>
            <p:sp>
              <p:nvSpPr>
                <p:cNvPr id="6" name="六边形 5"/>
                <p:cNvSpPr/>
                <p:nvPr/>
              </p:nvSpPr>
              <p:spPr>
                <a:xfrm>
                  <a:off x="8761239" y="3802235"/>
                  <a:ext cx="968022" cy="834502"/>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972242" y="3949545"/>
                  <a:ext cx="546015" cy="622205"/>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H</a:t>
                  </a:r>
                </a:p>
              </p:txBody>
            </p:sp>
          </p:grpSp>
        </p:grpSp>
        <p:sp>
          <p:nvSpPr>
            <p:cNvPr id="10" name="文本框 9"/>
            <p:cNvSpPr txBox="1"/>
            <p:nvPr/>
          </p:nvSpPr>
          <p:spPr>
            <a:xfrm>
              <a:off x="8891395" y="6433735"/>
              <a:ext cx="1996525" cy="253490"/>
            </a:xfrm>
            <a:prstGeom prst="rect">
              <a:avLst/>
            </a:prstGeom>
            <a:noFill/>
          </p:spPr>
          <p:txBody>
            <a:bodyPr wrap="square" rtlCol="0">
              <a:spAutoFit/>
            </a:bodyPr>
            <a:lstStyle/>
            <a:p>
              <a:r>
                <a:rPr lang="zh-CN" altLang="en-US" sz="1600" b="1" dirty="0">
                  <a:solidFill>
                    <a:schemeClr val="bg1"/>
                  </a:solidFill>
                  <a:cs typeface="+mn-ea"/>
                  <a:sym typeface="+mn-lt"/>
                </a:rPr>
                <a:t>汇报人：黄展峰</a:t>
              </a:r>
            </a:p>
          </p:txBody>
        </p:sp>
        <p:sp>
          <p:nvSpPr>
            <p:cNvPr id="11" name="文本框 10"/>
            <p:cNvSpPr txBox="1"/>
            <p:nvPr/>
          </p:nvSpPr>
          <p:spPr>
            <a:xfrm>
              <a:off x="7759770" y="5825382"/>
              <a:ext cx="2323732" cy="299580"/>
            </a:xfrm>
            <a:prstGeom prst="rect">
              <a:avLst/>
            </a:prstGeom>
            <a:noFill/>
          </p:spPr>
          <p:txBody>
            <a:bodyPr wrap="square" rtlCol="0">
              <a:spAutoFit/>
            </a:bodyPr>
            <a:lstStyle/>
            <a:p>
              <a:endParaRPr lang="zh-CN" altLang="en-US" sz="2000" spc="600" dirty="0">
                <a:solidFill>
                  <a:schemeClr val="bg1"/>
                </a:solidFill>
                <a:cs typeface="+mn-ea"/>
                <a:sym typeface="+mn-lt"/>
              </a:endParaRPr>
            </a:p>
          </p:txBody>
        </p:sp>
      </p:grpSp>
      <p:pic>
        <p:nvPicPr>
          <p:cNvPr id="5" name="音频 4">
            <a:hlinkClick r:id="" action="ppaction://media"/>
            <a:extLst>
              <a:ext uri="{FF2B5EF4-FFF2-40B4-BE49-F238E27FC236}">
                <a16:creationId xmlns:a16="http://schemas.microsoft.com/office/drawing/2014/main" id="{14D55CFB-6FFD-4D7A-9E8F-F1BD3C8CC4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advClick="0" advTm="12193">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3293209"/>
          </a:xfrm>
          <a:prstGeom prst="rect">
            <a:avLst/>
          </a:prstGeom>
          <a:noFill/>
        </p:spPr>
        <p:txBody>
          <a:bodyPr wrap="square" rtlCol="0">
            <a:spAutoFit/>
          </a:bodyPr>
          <a:lstStyle/>
          <a:p>
            <a:pPr lvl="0"/>
            <a:r>
              <a:rPr lang="zh-CN" altLang="en-US" sz="1600" dirty="0">
                <a:solidFill>
                  <a:prstClr val="black"/>
                </a:solidFill>
              </a:rPr>
              <a:t>      根据</a:t>
            </a:r>
            <a:r>
              <a:rPr lang="en-US" altLang="zh-CN" sz="1600" dirty="0">
                <a:solidFill>
                  <a:prstClr val="black"/>
                </a:solidFill>
              </a:rPr>
              <a:t>IDC</a:t>
            </a:r>
            <a:r>
              <a:rPr lang="zh-CN" altLang="en-US" sz="1600" dirty="0">
                <a:solidFill>
                  <a:prstClr val="black"/>
                </a:solidFill>
              </a:rPr>
              <a:t>发布的</a:t>
            </a:r>
            <a:r>
              <a:rPr lang="en-US" altLang="zh-CN" sz="1600" dirty="0">
                <a:solidFill>
                  <a:prstClr val="black"/>
                </a:solidFill>
              </a:rPr>
              <a:t>《IDC</a:t>
            </a:r>
            <a:r>
              <a:rPr lang="zh-CN" altLang="en-US" sz="1600" dirty="0">
                <a:solidFill>
                  <a:prstClr val="black"/>
                </a:solidFill>
              </a:rPr>
              <a:t>中国智能家居设备市场季度跟踪报告，</a:t>
            </a:r>
            <a:r>
              <a:rPr lang="en-US" altLang="zh-CN" sz="1600" dirty="0">
                <a:solidFill>
                  <a:prstClr val="black"/>
                </a:solidFill>
              </a:rPr>
              <a:t>2018</a:t>
            </a:r>
            <a:r>
              <a:rPr lang="zh-CN" altLang="en-US" sz="1600" dirty="0">
                <a:solidFill>
                  <a:prstClr val="black"/>
                </a:solidFill>
              </a:rPr>
              <a:t>年第一季度</a:t>
            </a:r>
            <a:r>
              <a:rPr lang="en-US" altLang="zh-CN" sz="1600" dirty="0">
                <a:solidFill>
                  <a:prstClr val="black"/>
                </a:solidFill>
              </a:rPr>
              <a:t>》</a:t>
            </a:r>
            <a:r>
              <a:rPr lang="zh-CN" altLang="en-US" sz="1600" dirty="0">
                <a:solidFill>
                  <a:prstClr val="black"/>
                </a:solidFill>
              </a:rPr>
              <a:t>数据，从全球范围来看，“安全和控制”与“能源或照明”是智能家居的应用首选。</a:t>
            </a:r>
          </a:p>
          <a:p>
            <a:pPr lvl="0"/>
            <a:r>
              <a:rPr lang="zh-CN" altLang="en-US" sz="1600" dirty="0">
                <a:solidFill>
                  <a:prstClr val="black"/>
                </a:solidFill>
              </a:rPr>
              <a:t>       智能家居主要包括了智能门锁、智能照明、安全报警、环境监测、背景音乐自动播放、温湿度自动调节。</a:t>
            </a:r>
          </a:p>
          <a:p>
            <a:pPr lvl="0"/>
            <a:r>
              <a:rPr lang="zh-CN" altLang="en-US" sz="1600" dirty="0">
                <a:solidFill>
                  <a:prstClr val="black"/>
                </a:solidFill>
              </a:rPr>
              <a:t>另外，从智能家居普及率的增长情况来看，美国以</a:t>
            </a:r>
            <a:r>
              <a:rPr lang="en-US" altLang="zh-CN" sz="1600" dirty="0">
                <a:solidFill>
                  <a:prstClr val="black"/>
                </a:solidFill>
              </a:rPr>
              <a:t>5.8%</a:t>
            </a:r>
            <a:r>
              <a:rPr lang="zh-CN" altLang="en-US" sz="1600" dirty="0">
                <a:solidFill>
                  <a:prstClr val="black"/>
                </a:solidFill>
              </a:rPr>
              <a:t>位居第一。其他四个国家为：日本、瑞典、德国、挪威，其中日本为</a:t>
            </a:r>
            <a:r>
              <a:rPr lang="en-US" altLang="zh-CN" sz="1600" dirty="0">
                <a:solidFill>
                  <a:prstClr val="black"/>
                </a:solidFill>
              </a:rPr>
              <a:t>1.3%</a:t>
            </a:r>
            <a:r>
              <a:rPr lang="zh-CN" altLang="en-US" sz="1600" dirty="0">
                <a:solidFill>
                  <a:prstClr val="black"/>
                </a:solidFill>
              </a:rPr>
              <a:t>，瑞典</a:t>
            </a:r>
            <a:r>
              <a:rPr lang="en-US" altLang="zh-CN" sz="1600" dirty="0">
                <a:solidFill>
                  <a:prstClr val="black"/>
                </a:solidFill>
              </a:rPr>
              <a:t>1.3%</a:t>
            </a:r>
            <a:r>
              <a:rPr lang="zh-CN" altLang="en-US" sz="1600" dirty="0">
                <a:solidFill>
                  <a:prstClr val="black"/>
                </a:solidFill>
              </a:rPr>
              <a:t>，德国</a:t>
            </a:r>
            <a:r>
              <a:rPr lang="en-US" altLang="zh-CN" sz="1600" dirty="0">
                <a:solidFill>
                  <a:prstClr val="black"/>
                </a:solidFill>
              </a:rPr>
              <a:t>1.2%</a:t>
            </a:r>
            <a:r>
              <a:rPr lang="zh-CN" altLang="en-US" sz="1600" dirty="0">
                <a:solidFill>
                  <a:prstClr val="black"/>
                </a:solidFill>
              </a:rPr>
              <a:t>，挪威</a:t>
            </a:r>
            <a:r>
              <a:rPr lang="en-US" altLang="zh-CN" sz="1600" dirty="0">
                <a:solidFill>
                  <a:prstClr val="black"/>
                </a:solidFill>
              </a:rPr>
              <a:t>1.2%</a:t>
            </a:r>
            <a:r>
              <a:rPr lang="zh-CN" altLang="en-US" sz="1600" dirty="0">
                <a:solidFill>
                  <a:prstClr val="black"/>
                </a:solidFill>
              </a:rPr>
              <a:t>。</a:t>
            </a:r>
          </a:p>
          <a:p>
            <a:pPr lvl="0"/>
            <a:r>
              <a:rPr lang="en-US" altLang="zh-CN" sz="1600" dirty="0">
                <a:solidFill>
                  <a:prstClr val="black"/>
                </a:solidFill>
              </a:rPr>
              <a:t>       2018</a:t>
            </a:r>
            <a:r>
              <a:rPr lang="zh-CN" altLang="en-US" sz="1600" dirty="0">
                <a:solidFill>
                  <a:prstClr val="black"/>
                </a:solidFill>
              </a:rPr>
              <a:t>年统计了全球几个主要国家的智能家居市场的数据，并预测了美国、英国、日本、印度等国家的未来发展趋势。</a:t>
            </a:r>
          </a:p>
          <a:p>
            <a:pPr lvl="0"/>
            <a:r>
              <a:rPr lang="zh-CN" altLang="en-US" sz="1600" dirty="0">
                <a:solidFill>
                  <a:prstClr val="black"/>
                </a:solidFill>
              </a:rPr>
              <a:t>       可以从数据上看到美国是全球智能家居市场的消费主动力，日本、英国、德国紧随其后，但依然和美国有很大一段差距。说明美国市场对于智能家居的需求度远高于其他国家，这当然和先进的技术和经济实力分不开。</a:t>
            </a:r>
            <a:endParaRPr kumimoji="0" lang="zh-CN" altLang="en-US" sz="16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智能家居的应用场景及普及率</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145F9794-10E6-4C78-9BAB-FADC570C6D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573794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20045">
        <p15:prstTrans prst="peelOff"/>
      </p:transition>
    </mc:Choice>
    <mc:Fallback>
      <p:transition spd="slow" advClick="0" advTm="200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Z</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727011"/>
            <a:chOff x="512473" y="2917882"/>
            <a:chExt cx="5165792" cy="1727011"/>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727011"/>
            </a:xfrm>
            <a:prstGeom prst="rect">
              <a:avLst/>
            </a:prstGeom>
            <a:noFill/>
          </p:spPr>
          <p:txBody>
            <a:bodyPr wrap="square" rtlCol="0">
              <a:spAutoFit/>
            </a:bodyPr>
            <a:lstStyle/>
            <a:p>
              <a:pPr algn="ctr"/>
              <a:r>
                <a:rPr lang="en-US" altLang="zh-CN" sz="4800" b="1" dirty="0">
                  <a:solidFill>
                    <a:schemeClr val="tx2"/>
                  </a:solidFill>
                  <a:cs typeface="+mn-ea"/>
                  <a:sym typeface="+mn-lt"/>
                </a:rPr>
                <a:t>PART-02</a:t>
              </a:r>
            </a:p>
            <a:p>
              <a:pPr algn="ctr">
                <a:lnSpc>
                  <a:spcPct val="150000"/>
                </a:lnSpc>
              </a:pPr>
              <a:r>
                <a:rPr lang="zh-CN" altLang="en-US" sz="4400" b="1" spc="600" dirty="0">
                  <a:cs typeface="+mn-ea"/>
                  <a:sym typeface="+mn-lt"/>
                </a:rPr>
                <a:t>实现内容描述</a:t>
              </a:r>
            </a:p>
          </p:txBody>
        </p:sp>
      </p:grpSp>
      <p:sp>
        <p:nvSpPr>
          <p:cNvPr id="9"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p>
      <p:pic>
        <p:nvPicPr>
          <p:cNvPr id="2" name="音频 1">
            <a:hlinkClick r:id="" action="ppaction://media"/>
            <a:extLst>
              <a:ext uri="{FF2B5EF4-FFF2-40B4-BE49-F238E27FC236}">
                <a16:creationId xmlns:a16="http://schemas.microsoft.com/office/drawing/2014/main" id="{214A3E24-39FC-4B73-8841-8EDD665323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6102">
        <p15:prstTrans prst="peelOff"/>
      </p:transition>
    </mc:Choice>
    <mc:Fallback>
      <p:transition spd="slow" advClick="0" advTm="61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í$ḷïďê"/>
          <p:cNvSpPr/>
          <p:nvPr/>
        </p:nvSpPr>
        <p:spPr>
          <a:xfrm>
            <a:off x="7343165" y="2056168"/>
            <a:ext cx="3654425" cy="3701166"/>
          </a:xfrm>
          <a:prstGeom prst="rect">
            <a:avLst/>
          </a:prstGeom>
          <a:noFill/>
          <a:ln w="12700" cap="flat" cmpd="sng" algn="ctr">
            <a:solidFill>
              <a:schemeClr val="accent1">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ïS1ïḋe"/>
          <p:cNvSpPr/>
          <p:nvPr/>
        </p:nvSpPr>
        <p:spPr>
          <a:xfrm>
            <a:off x="6147411" y="2056168"/>
            <a:ext cx="1195754" cy="3701166"/>
          </a:xfrm>
          <a:prstGeom prst="rect">
            <a:avLst/>
          </a:prstGeom>
          <a:solidFill>
            <a:schemeClr val="accent1">
              <a:lumMod val="10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íSļíḓé"/>
          <p:cNvSpPr txBox="1"/>
          <p:nvPr/>
        </p:nvSpPr>
        <p:spPr>
          <a:xfrm>
            <a:off x="7716029" y="2258713"/>
            <a:ext cx="2908696" cy="3354033"/>
          </a:xfrm>
          <a:prstGeom prst="rect">
            <a:avLst/>
          </a:prstGeom>
          <a:noFill/>
        </p:spPr>
        <p:txBody>
          <a:bodyPr wrap="square" lIns="0" tIns="0" rIns="0" bIns="0" anchor="ctr" anchorCtr="0">
            <a:normAutofit/>
          </a:bodyPr>
          <a:lstStyle/>
          <a:p>
            <a:pPr>
              <a:lnSpc>
                <a:spcPct val="120000"/>
              </a:lnSpc>
              <a:defRPr/>
            </a:pPr>
            <a:r>
              <a:rPr lang="zh-CN" altLang="en-US" b="1" dirty="0">
                <a:latin typeface="+mj-lt"/>
                <a:cs typeface="+mn-ea"/>
                <a:sym typeface="+mn-lt"/>
              </a:rPr>
              <a:t>以</a:t>
            </a:r>
            <a:r>
              <a:rPr lang="en-US" altLang="zh-CN" b="1" dirty="0">
                <a:latin typeface="+mj-lt"/>
                <a:cs typeface="+mn-ea"/>
                <a:sym typeface="+mn-lt"/>
              </a:rPr>
              <a:t>stm32</a:t>
            </a:r>
            <a:r>
              <a:rPr lang="zh-CN" altLang="en-US" b="1" dirty="0">
                <a:latin typeface="+mj-lt"/>
                <a:cs typeface="+mn-ea"/>
                <a:sym typeface="+mn-lt"/>
              </a:rPr>
              <a:t>与各个传感器模块实现温度测量，动态监测，时间显示等功能，通过蓝牙模块可用手机</a:t>
            </a:r>
            <a:r>
              <a:rPr lang="en-US" altLang="zh-CN" b="1" dirty="0">
                <a:latin typeface="+mj-lt"/>
                <a:cs typeface="+mn-ea"/>
                <a:sym typeface="+mn-lt"/>
              </a:rPr>
              <a:t>APP</a:t>
            </a:r>
            <a:r>
              <a:rPr lang="zh-CN" altLang="en-US" b="1" dirty="0">
                <a:latin typeface="+mj-lt"/>
                <a:cs typeface="+mn-ea"/>
                <a:sym typeface="+mn-lt"/>
              </a:rPr>
              <a:t>进行数据监测，并以树莓派进行人脸识别，用于防盗识别，智能开锁等功能</a:t>
            </a:r>
          </a:p>
        </p:txBody>
      </p:sp>
      <p:sp>
        <p:nvSpPr>
          <p:cNvPr id="19" name="iṣlíde"/>
          <p:cNvSpPr>
            <a:spLocks noChangeAspect="1"/>
          </p:cNvSpPr>
          <p:nvPr/>
        </p:nvSpPr>
        <p:spPr bwMode="auto">
          <a:xfrm>
            <a:off x="6507751" y="3620547"/>
            <a:ext cx="477702" cy="630366"/>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p:spPr>
        <p:txBody>
          <a:bodyPr anchor="ctr"/>
          <a:lstStyle/>
          <a:p>
            <a:pPr algn="ctr"/>
            <a:endParaRPr>
              <a:cs typeface="+mn-ea"/>
              <a:sym typeface="+mn-lt"/>
            </a:endParaRPr>
          </a:p>
        </p:txBody>
      </p:sp>
      <p:grpSp>
        <p:nvGrpSpPr>
          <p:cNvPr id="23" name="组合 22"/>
          <p:cNvGrpSpPr/>
          <p:nvPr/>
        </p:nvGrpSpPr>
        <p:grpSpPr>
          <a:xfrm>
            <a:off x="5213803" y="-885825"/>
            <a:ext cx="1771650" cy="1771650"/>
            <a:chOff x="4953000" y="-877810"/>
            <a:chExt cx="1771650" cy="1771650"/>
          </a:xfrm>
        </p:grpSpPr>
        <p:sp>
          <p:nvSpPr>
            <p:cNvPr id="24" name="菱形 23"/>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5"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pic>
        <p:nvPicPr>
          <p:cNvPr id="3" name="图片 2">
            <a:extLst>
              <a:ext uri="{FF2B5EF4-FFF2-40B4-BE49-F238E27FC236}">
                <a16:creationId xmlns:a16="http://schemas.microsoft.com/office/drawing/2014/main" id="{B589BE2B-3185-49E4-94E0-2FA9E617FB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303" y="2897101"/>
            <a:ext cx="4762500" cy="2019300"/>
          </a:xfrm>
          <a:prstGeom prst="rect">
            <a:avLst/>
          </a:prstGeom>
        </p:spPr>
      </p:pic>
      <p:pic>
        <p:nvPicPr>
          <p:cNvPr id="2" name="音频 1">
            <a:hlinkClick r:id="" action="ppaction://media"/>
            <a:extLst>
              <a:ext uri="{FF2B5EF4-FFF2-40B4-BE49-F238E27FC236}">
                <a16:creationId xmlns:a16="http://schemas.microsoft.com/office/drawing/2014/main" id="{A7D05EFA-374D-4A19-B74B-1B48E30082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advClick="0" advTm="3061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463799" y="2027314"/>
            <a:ext cx="7399867" cy="3416320"/>
          </a:xfrm>
          <a:prstGeom prst="rect">
            <a:avLst/>
          </a:prstGeom>
          <a:noFill/>
        </p:spPr>
        <p:txBody>
          <a:bodyPr wrap="square" rtlCol="0">
            <a:spAutoFit/>
          </a:bodyPr>
          <a:lstStyle/>
          <a:p>
            <a:pPr lvl="0"/>
            <a:r>
              <a:rPr lang="en-US" altLang="zh-CN" dirty="0">
                <a:solidFill>
                  <a:prstClr val="black"/>
                </a:solidFill>
              </a:rPr>
              <a:t>1.</a:t>
            </a:r>
            <a:r>
              <a:rPr lang="zh-CN" altLang="en-US" dirty="0">
                <a:solidFill>
                  <a:prstClr val="black"/>
                </a:solidFill>
              </a:rPr>
              <a:t>采用总线技术与无线通信技术结合的形式，分别结合了两者低时延和高灵活性的特点，开发出一套针对室内家居的控制系统。</a:t>
            </a:r>
            <a:endParaRPr lang="en-US" altLang="zh-CN" dirty="0">
              <a:solidFill>
                <a:prstClr val="black"/>
              </a:solidFill>
            </a:endParaRPr>
          </a:p>
          <a:p>
            <a:pPr lvl="0"/>
            <a:endParaRPr lang="zh-CN" altLang="en-US" dirty="0">
              <a:solidFill>
                <a:prstClr val="black"/>
              </a:solidFill>
            </a:endParaRPr>
          </a:p>
          <a:p>
            <a:pPr lvl="0"/>
            <a:r>
              <a:rPr lang="en-US" altLang="zh-CN" dirty="0">
                <a:solidFill>
                  <a:prstClr val="black"/>
                </a:solidFill>
              </a:rPr>
              <a:t>2.</a:t>
            </a:r>
            <a:r>
              <a:rPr lang="zh-CN" altLang="en-US" dirty="0">
                <a:solidFill>
                  <a:prstClr val="black"/>
                </a:solidFill>
              </a:rPr>
              <a:t>采用树莓派作为开发人脸识别系统的硬件。树莓派本身就结合了嵌入式系统的灵活与个人计算机高算力的特点，本设计中专门根据人脸识别进行专用开发，既能保证识别效果有较高的准确率，也能保证体积不至于过于庞大。</a:t>
            </a:r>
            <a:endParaRPr lang="en-US" altLang="zh-CN" dirty="0">
              <a:solidFill>
                <a:prstClr val="black"/>
              </a:solidFill>
            </a:endParaRPr>
          </a:p>
          <a:p>
            <a:pPr lvl="0"/>
            <a:endParaRPr lang="zh-CN" altLang="en-US" dirty="0">
              <a:solidFill>
                <a:prstClr val="black"/>
              </a:solidFill>
            </a:endParaRPr>
          </a:p>
          <a:p>
            <a:pPr lvl="0"/>
            <a:r>
              <a:rPr lang="en-US" altLang="zh-CN" dirty="0">
                <a:solidFill>
                  <a:prstClr val="black"/>
                </a:solidFill>
              </a:rPr>
              <a:t>3.</a:t>
            </a:r>
            <a:r>
              <a:rPr lang="zh-CN" altLang="en-US" dirty="0">
                <a:solidFill>
                  <a:prstClr val="black"/>
                </a:solidFill>
              </a:rPr>
              <a:t>开发了一款安卓端的</a:t>
            </a:r>
            <a:r>
              <a:rPr lang="en-US" altLang="zh-CN" dirty="0">
                <a:solidFill>
                  <a:prstClr val="black"/>
                </a:solidFill>
              </a:rPr>
              <a:t>APP</a:t>
            </a:r>
            <a:r>
              <a:rPr lang="zh-CN" altLang="en-US" dirty="0">
                <a:solidFill>
                  <a:prstClr val="black"/>
                </a:solidFill>
              </a:rPr>
              <a:t>，提供了多个角度对家居系统进行操作的可能，而不是像传统智能家居系统只能在主板中进行操作。</a:t>
            </a:r>
            <a:endParaRPr lang="en-US" altLang="zh-CN" dirty="0">
              <a:solidFill>
                <a:prstClr val="black"/>
              </a:solidFill>
            </a:endParaRPr>
          </a:p>
          <a:p>
            <a:pPr lvl="0"/>
            <a:endParaRPr lang="zh-CN" altLang="en-US" dirty="0">
              <a:solidFill>
                <a:prstClr val="black"/>
              </a:solidFill>
            </a:endParaRPr>
          </a:p>
          <a:p>
            <a:pPr lvl="0"/>
            <a:r>
              <a:rPr lang="en-US" altLang="zh-CN" dirty="0">
                <a:solidFill>
                  <a:prstClr val="black"/>
                </a:solidFill>
              </a:rPr>
              <a:t>4.</a:t>
            </a:r>
            <a:r>
              <a:rPr lang="zh-CN" altLang="en-US" dirty="0">
                <a:solidFill>
                  <a:prstClr val="black"/>
                </a:solidFill>
              </a:rPr>
              <a:t>树莓派配合</a:t>
            </a:r>
            <a:r>
              <a:rPr lang="en-US" altLang="zh-CN" dirty="0">
                <a:solidFill>
                  <a:prstClr val="black"/>
                </a:solidFill>
              </a:rPr>
              <a:t>STM32</a:t>
            </a:r>
            <a:r>
              <a:rPr lang="zh-CN" altLang="en-US" dirty="0">
                <a:solidFill>
                  <a:prstClr val="black"/>
                </a:solidFill>
              </a:rPr>
              <a:t>精准控制家居设备，分工明确，各取所长。</a:t>
            </a:r>
            <a:endParaRPr kumimoji="0" lang="zh-CN" altLang="en-US"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0" name="ísḻíḑé">
            <a:extLst>
              <a:ext uri="{FF2B5EF4-FFF2-40B4-BE49-F238E27FC236}">
                <a16:creationId xmlns:a16="http://schemas.microsoft.com/office/drawing/2014/main" id="{17712207-3C9C-4302-BEC6-AD71A57136A9}"/>
              </a:ext>
            </a:extLst>
          </p:cNvPr>
          <p:cNvSpPr/>
          <p:nvPr/>
        </p:nvSpPr>
        <p:spPr>
          <a:xfrm>
            <a:off x="3275987" y="1138784"/>
            <a:ext cx="5640025" cy="657510"/>
          </a:xfrm>
          <a:prstGeom prst="rect">
            <a:avLst/>
          </a:prstGeom>
        </p:spPr>
        <p:txBody>
          <a:bodyPr wrap="none">
            <a:norm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600" normalizeH="0" baseline="0" noProof="0" dirty="0">
                <a:ln>
                  <a:noFill/>
                </a:ln>
                <a:solidFill>
                  <a:prstClr val="black"/>
                </a:solidFill>
                <a:effectLst/>
                <a:uLnTx/>
                <a:uFillTx/>
                <a:latin typeface="微软雅黑"/>
                <a:ea typeface="微软雅黑"/>
                <a:cs typeface="+mn-ea"/>
                <a:sym typeface="+mn-lt"/>
              </a:rPr>
              <a:t>本项目创新性介绍</a:t>
            </a:r>
          </a:p>
        </p:txBody>
      </p:sp>
      <p:pic>
        <p:nvPicPr>
          <p:cNvPr id="2" name="音频 1">
            <a:hlinkClick r:id="" action="ppaction://media"/>
            <a:extLst>
              <a:ext uri="{FF2B5EF4-FFF2-40B4-BE49-F238E27FC236}">
                <a16:creationId xmlns:a16="http://schemas.microsoft.com/office/drawing/2014/main" id="{F85EF4AB-940C-4679-9387-F7687079775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17199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01939">
        <p15:prstTrans prst="peelOff"/>
      </p:transition>
    </mc:Choice>
    <mc:Fallback>
      <p:transition spd="slow" advClick="0" advTm="1019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F</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508105"/>
            <a:chOff x="512473" y="2917882"/>
            <a:chExt cx="5165792" cy="1508105"/>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508105"/>
            </a:xfrm>
            <a:prstGeom prst="rect">
              <a:avLst/>
            </a:prstGeom>
            <a:noFill/>
          </p:spPr>
          <p:txBody>
            <a:bodyPr wrap="square" rtlCol="0">
              <a:spAutoFit/>
            </a:bodyPr>
            <a:lstStyle/>
            <a:p>
              <a:pPr algn="ctr"/>
              <a:r>
                <a:rPr lang="en-US" altLang="zh-CN" sz="4800" b="1" dirty="0">
                  <a:solidFill>
                    <a:schemeClr val="tx2"/>
                  </a:solidFill>
                  <a:cs typeface="+mn-ea"/>
                  <a:sym typeface="+mn-lt"/>
                </a:rPr>
                <a:t>PART-03</a:t>
              </a:r>
            </a:p>
            <a:p>
              <a:pPr algn="ctr"/>
              <a:r>
                <a:rPr lang="zh-CN" altLang="en-US" sz="4400" b="1" spc="600" dirty="0">
                  <a:cs typeface="+mn-ea"/>
                  <a:sym typeface="+mn-lt"/>
                </a:rPr>
                <a:t>模块介绍</a:t>
              </a:r>
            </a:p>
          </p:txBody>
        </p:sp>
      </p:grpSp>
      <p:sp>
        <p:nvSpPr>
          <p:cNvPr id="9"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sp>
      <p:pic>
        <p:nvPicPr>
          <p:cNvPr id="2" name="音频 1">
            <a:hlinkClick r:id="" action="ppaction://media"/>
            <a:extLst>
              <a:ext uri="{FF2B5EF4-FFF2-40B4-BE49-F238E27FC236}">
                <a16:creationId xmlns:a16="http://schemas.microsoft.com/office/drawing/2014/main" id="{EE96AE79-762D-4D5C-8159-2F8DA69C6F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10575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2558">
        <p15:prstTrans prst="peelOff"/>
      </p:transition>
    </mc:Choice>
    <mc:Fallback>
      <p:transition spd="slow" advClick="0" advTm="25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ACC00BF-26AB-43A0-B98D-4F23EA91C72F}"/>
              </a:ext>
            </a:extLst>
          </p:cNvPr>
          <p:cNvSpPr txBox="1"/>
          <p:nvPr/>
        </p:nvSpPr>
        <p:spPr>
          <a:xfrm>
            <a:off x="4207707" y="1273074"/>
            <a:ext cx="3776586" cy="523220"/>
          </a:xfrm>
          <a:prstGeom prst="rect">
            <a:avLst/>
          </a:prstGeom>
          <a:noFill/>
        </p:spPr>
        <p:txBody>
          <a:bodyPr wrap="square" rtlCol="0">
            <a:spAutoFit/>
          </a:bodyPr>
          <a:lstStyle/>
          <a:p>
            <a:pPr algn="ctr"/>
            <a:r>
              <a:rPr lang="zh-CN" altLang="en-US" sz="2800" b="1" kern="2200" spc="500" dirty="0"/>
              <a:t>全系统原理图</a:t>
            </a:r>
          </a:p>
        </p:txBody>
      </p:sp>
      <p:grpSp>
        <p:nvGrpSpPr>
          <p:cNvPr id="4" name="组合 3">
            <a:extLst>
              <a:ext uri="{FF2B5EF4-FFF2-40B4-BE49-F238E27FC236}">
                <a16:creationId xmlns:a16="http://schemas.microsoft.com/office/drawing/2014/main" id="{8AF2DFEA-3658-4660-91D6-4DC4EBE79147}"/>
              </a:ext>
            </a:extLst>
          </p:cNvPr>
          <p:cNvGrpSpPr/>
          <p:nvPr/>
        </p:nvGrpSpPr>
        <p:grpSpPr>
          <a:xfrm>
            <a:off x="1938834" y="1974002"/>
            <a:ext cx="7488832" cy="4616896"/>
            <a:chOff x="467544" y="1052736"/>
            <a:chExt cx="7488832" cy="4616896"/>
          </a:xfrm>
        </p:grpSpPr>
        <p:sp>
          <p:nvSpPr>
            <p:cNvPr id="15" name="矩形 14">
              <a:extLst>
                <a:ext uri="{FF2B5EF4-FFF2-40B4-BE49-F238E27FC236}">
                  <a16:creationId xmlns:a16="http://schemas.microsoft.com/office/drawing/2014/main" id="{C7E78CD2-C6D4-4419-BEA1-626FF5DF4A57}"/>
                </a:ext>
              </a:extLst>
            </p:cNvPr>
            <p:cNvSpPr/>
            <p:nvPr/>
          </p:nvSpPr>
          <p:spPr>
            <a:xfrm>
              <a:off x="4788024" y="2780928"/>
              <a:ext cx="864096" cy="12241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Unicode MS" pitchFamily="34" charset="-122"/>
                  <a:ea typeface="Arial Unicode MS" pitchFamily="34" charset="-122"/>
                  <a:cs typeface="Arial Unicode MS" pitchFamily="34" charset="-122"/>
                </a:rPr>
                <a:t>stm32</a:t>
              </a:r>
              <a:endParaRPr lang="zh-CN" altLang="en-US" dirty="0">
                <a:solidFill>
                  <a:schemeClr val="tx1"/>
                </a:solidFill>
                <a:latin typeface="Arial Unicode MS" pitchFamily="34" charset="-122"/>
                <a:ea typeface="Arial Unicode MS" pitchFamily="34" charset="-122"/>
                <a:cs typeface="Arial Unicode MS" pitchFamily="34" charset="-122"/>
              </a:endParaRPr>
            </a:p>
          </p:txBody>
        </p:sp>
        <p:sp>
          <p:nvSpPr>
            <p:cNvPr id="16" name="矩形 15">
              <a:extLst>
                <a:ext uri="{FF2B5EF4-FFF2-40B4-BE49-F238E27FC236}">
                  <a16:creationId xmlns:a16="http://schemas.microsoft.com/office/drawing/2014/main" id="{B32BF129-AC5E-4080-B837-792DF593ECA2}"/>
                </a:ext>
              </a:extLst>
            </p:cNvPr>
            <p:cNvSpPr/>
            <p:nvPr/>
          </p:nvSpPr>
          <p:spPr>
            <a:xfrm>
              <a:off x="6444208" y="2852936"/>
              <a:ext cx="1512168" cy="9361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传感器模块</a:t>
              </a:r>
            </a:p>
          </p:txBody>
        </p:sp>
        <p:sp>
          <p:nvSpPr>
            <p:cNvPr id="17" name="矩形 16">
              <a:extLst>
                <a:ext uri="{FF2B5EF4-FFF2-40B4-BE49-F238E27FC236}">
                  <a16:creationId xmlns:a16="http://schemas.microsoft.com/office/drawing/2014/main" id="{E2E2607A-8B87-403F-9C84-EB1495658EAC}"/>
                </a:ext>
              </a:extLst>
            </p:cNvPr>
            <p:cNvSpPr/>
            <p:nvPr/>
          </p:nvSpPr>
          <p:spPr>
            <a:xfrm>
              <a:off x="4427984" y="1052736"/>
              <a:ext cx="1512168" cy="10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显示器模块</a:t>
              </a:r>
            </a:p>
          </p:txBody>
        </p:sp>
        <p:sp>
          <p:nvSpPr>
            <p:cNvPr id="18" name="矩形 17">
              <a:extLst>
                <a:ext uri="{FF2B5EF4-FFF2-40B4-BE49-F238E27FC236}">
                  <a16:creationId xmlns:a16="http://schemas.microsoft.com/office/drawing/2014/main" id="{2D3B44CE-A096-4698-AF72-64BE11C51A70}"/>
                </a:ext>
              </a:extLst>
            </p:cNvPr>
            <p:cNvSpPr/>
            <p:nvPr/>
          </p:nvSpPr>
          <p:spPr>
            <a:xfrm>
              <a:off x="2555776" y="2852936"/>
              <a:ext cx="1512168" cy="9444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蓝牙模块</a:t>
              </a:r>
            </a:p>
          </p:txBody>
        </p:sp>
        <p:sp>
          <p:nvSpPr>
            <p:cNvPr id="19" name="矩形 18">
              <a:extLst>
                <a:ext uri="{FF2B5EF4-FFF2-40B4-BE49-F238E27FC236}">
                  <a16:creationId xmlns:a16="http://schemas.microsoft.com/office/drawing/2014/main" id="{E8C9AA02-8E38-4EF7-B642-4F14EC415114}"/>
                </a:ext>
              </a:extLst>
            </p:cNvPr>
            <p:cNvSpPr/>
            <p:nvPr/>
          </p:nvSpPr>
          <p:spPr>
            <a:xfrm>
              <a:off x="467544" y="2852936"/>
              <a:ext cx="1512168" cy="9361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Unicode MS" pitchFamily="34" charset="-122"/>
                  <a:ea typeface="Arial Unicode MS" pitchFamily="34" charset="-122"/>
                  <a:cs typeface="Arial Unicode MS" pitchFamily="34" charset="-122"/>
                </a:rPr>
                <a:t>App</a:t>
              </a:r>
              <a:r>
                <a:rPr lang="zh-CN" altLang="en-US" dirty="0">
                  <a:solidFill>
                    <a:schemeClr val="tx1"/>
                  </a:solidFill>
                  <a:latin typeface="Arial Unicode MS" pitchFamily="34" charset="-122"/>
                  <a:ea typeface="Arial Unicode MS" pitchFamily="34" charset="-122"/>
                  <a:cs typeface="Arial Unicode MS" pitchFamily="34" charset="-122"/>
                </a:rPr>
                <a:t>控制</a:t>
              </a:r>
              <a:r>
                <a:rPr lang="en-US" altLang="zh-CN" dirty="0">
                  <a:solidFill>
                    <a:schemeClr val="tx1"/>
                  </a:solidFill>
                  <a:latin typeface="Arial Unicode MS" pitchFamily="34" charset="-122"/>
                  <a:ea typeface="Arial Unicode MS" pitchFamily="34" charset="-122"/>
                  <a:cs typeface="Arial Unicode MS" pitchFamily="34" charset="-122"/>
                </a:rPr>
                <a:t>·</a:t>
              </a:r>
              <a:endParaRPr lang="zh-CN" altLang="en-US" dirty="0">
                <a:solidFill>
                  <a:schemeClr val="tx1"/>
                </a:solidFill>
                <a:latin typeface="Arial Unicode MS" pitchFamily="34" charset="-122"/>
                <a:ea typeface="Arial Unicode MS" pitchFamily="34" charset="-122"/>
                <a:cs typeface="Arial Unicode MS" pitchFamily="34" charset="-122"/>
              </a:endParaRPr>
            </a:p>
          </p:txBody>
        </p:sp>
        <p:sp>
          <p:nvSpPr>
            <p:cNvPr id="20" name="矩形 19">
              <a:extLst>
                <a:ext uri="{FF2B5EF4-FFF2-40B4-BE49-F238E27FC236}">
                  <a16:creationId xmlns:a16="http://schemas.microsoft.com/office/drawing/2014/main" id="{65D32617-DE5B-4159-A8A1-AE337F16832C}"/>
                </a:ext>
              </a:extLst>
            </p:cNvPr>
            <p:cNvSpPr/>
            <p:nvPr/>
          </p:nvSpPr>
          <p:spPr>
            <a:xfrm>
              <a:off x="4427984" y="4725144"/>
              <a:ext cx="1512168" cy="9444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Unicode MS" pitchFamily="34" charset="-122"/>
                  <a:ea typeface="Arial Unicode MS" pitchFamily="34" charset="-122"/>
                  <a:cs typeface="Arial Unicode MS" pitchFamily="34" charset="-122"/>
                </a:rPr>
                <a:t>树莓派</a:t>
              </a:r>
            </a:p>
          </p:txBody>
        </p:sp>
        <p:cxnSp>
          <p:nvCxnSpPr>
            <p:cNvPr id="21" name="直接箭头连接符 20">
              <a:extLst>
                <a:ext uri="{FF2B5EF4-FFF2-40B4-BE49-F238E27FC236}">
                  <a16:creationId xmlns:a16="http://schemas.microsoft.com/office/drawing/2014/main" id="{02BF6FD4-32DB-410D-B326-F666F35F8F3C}"/>
                </a:ext>
              </a:extLst>
            </p:cNvPr>
            <p:cNvCxnSpPr/>
            <p:nvPr/>
          </p:nvCxnSpPr>
          <p:spPr>
            <a:xfrm flipH="1">
              <a:off x="4067944" y="2996952"/>
              <a:ext cx="72008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FCC6400-4092-4D84-AE7D-4B3A6907F699}"/>
                </a:ext>
              </a:extLst>
            </p:cNvPr>
            <p:cNvCxnSpPr/>
            <p:nvPr/>
          </p:nvCxnSpPr>
          <p:spPr>
            <a:xfrm flipH="1">
              <a:off x="1979712" y="2996952"/>
              <a:ext cx="57606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D2B8B6D-A348-42BC-A44F-C063F7A6479F}"/>
                </a:ext>
              </a:extLst>
            </p:cNvPr>
            <p:cNvCxnSpPr/>
            <p:nvPr/>
          </p:nvCxnSpPr>
          <p:spPr>
            <a:xfrm flipH="1">
              <a:off x="5652120" y="2996952"/>
              <a:ext cx="79208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D785BF-461B-4A32-92A5-9AE5320A39F5}"/>
                </a:ext>
              </a:extLst>
            </p:cNvPr>
            <p:cNvCxnSpPr/>
            <p:nvPr/>
          </p:nvCxnSpPr>
          <p:spPr>
            <a:xfrm>
              <a:off x="1979712" y="3501008"/>
              <a:ext cx="57606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FA6D1A4-F9ED-4792-9571-C6185A88436A}"/>
                </a:ext>
              </a:extLst>
            </p:cNvPr>
            <p:cNvCxnSpPr/>
            <p:nvPr/>
          </p:nvCxnSpPr>
          <p:spPr>
            <a:xfrm>
              <a:off x="4067944" y="3429000"/>
              <a:ext cx="72008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6CC3112-F37B-4923-AFF4-A3240F2BB502}"/>
                </a:ext>
              </a:extLst>
            </p:cNvPr>
            <p:cNvCxnSpPr/>
            <p:nvPr/>
          </p:nvCxnSpPr>
          <p:spPr>
            <a:xfrm>
              <a:off x="5652120" y="3501008"/>
              <a:ext cx="8640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99AF0F9-5643-4B03-B5A4-7E24E1DF2D44}"/>
                </a:ext>
              </a:extLst>
            </p:cNvPr>
            <p:cNvCxnSpPr/>
            <p:nvPr/>
          </p:nvCxnSpPr>
          <p:spPr>
            <a:xfrm>
              <a:off x="5004048" y="2060848"/>
              <a:ext cx="0" cy="7200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8A3B7D8-37BF-4172-A903-F1CA21AB01E9}"/>
                </a:ext>
              </a:extLst>
            </p:cNvPr>
            <p:cNvCxnSpPr/>
            <p:nvPr/>
          </p:nvCxnSpPr>
          <p:spPr>
            <a:xfrm>
              <a:off x="5004048" y="4005064"/>
              <a:ext cx="0" cy="7200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342BD48-3FD4-4A7B-8DF9-471EE449016D}"/>
                </a:ext>
              </a:extLst>
            </p:cNvPr>
            <p:cNvCxnSpPr/>
            <p:nvPr/>
          </p:nvCxnSpPr>
          <p:spPr>
            <a:xfrm flipV="1">
              <a:off x="5364088" y="206084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A149156-D0C6-4D17-A037-228AF518F515}"/>
                </a:ext>
              </a:extLst>
            </p:cNvPr>
            <p:cNvCxnSpPr/>
            <p:nvPr/>
          </p:nvCxnSpPr>
          <p:spPr>
            <a:xfrm flipV="1">
              <a:off x="5364088" y="4005064"/>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pic>
        <p:nvPicPr>
          <p:cNvPr id="6" name="音频 5">
            <a:hlinkClick r:id="" action="ppaction://media"/>
            <a:extLst>
              <a:ext uri="{FF2B5EF4-FFF2-40B4-BE49-F238E27FC236}">
                <a16:creationId xmlns:a16="http://schemas.microsoft.com/office/drawing/2014/main" id="{3051CC8F-A92C-44B9-9E61-C08B085FA70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646591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22791">
        <p15:prstTrans prst="peelOff"/>
      </p:transition>
    </mc:Choice>
    <mc:Fallback>
      <p:transition spd="slow" advClick="0" advTm="227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ACC00BF-26AB-43A0-B98D-4F23EA91C72F}"/>
              </a:ext>
            </a:extLst>
          </p:cNvPr>
          <p:cNvSpPr txBox="1"/>
          <p:nvPr/>
        </p:nvSpPr>
        <p:spPr>
          <a:xfrm>
            <a:off x="4003102" y="1278252"/>
            <a:ext cx="4185795" cy="954107"/>
          </a:xfrm>
          <a:prstGeom prst="rect">
            <a:avLst/>
          </a:prstGeom>
          <a:noFill/>
        </p:spPr>
        <p:txBody>
          <a:bodyPr wrap="square" rtlCol="0">
            <a:spAutoFit/>
          </a:bodyPr>
          <a:lstStyle/>
          <a:p>
            <a:pPr algn="ctr"/>
            <a:r>
              <a:rPr lang="zh-CN" altLang="en-US" sz="2800" b="1" kern="2200" spc="500" dirty="0"/>
              <a:t>树莓派硬件部分介绍</a:t>
            </a:r>
            <a:endParaRPr lang="en-US" altLang="zh-CN" sz="2800" b="1" kern="2200" spc="500" dirty="0"/>
          </a:p>
          <a:p>
            <a:pPr algn="ctr"/>
            <a:endParaRPr lang="zh-CN" altLang="en-US" sz="2800" b="1" kern="2200" spc="500" dirty="0">
              <a:latin typeface="微软雅黑 Light" panose="020B0502040204020203" pitchFamily="34" charset="-122"/>
              <a:ea typeface="微软雅黑 Light" panose="020B0502040204020203" pitchFamily="34" charset="-122"/>
            </a:endParaRPr>
          </a:p>
        </p:txBody>
      </p:sp>
      <p:pic>
        <p:nvPicPr>
          <p:cNvPr id="6" name="图片 5">
            <a:extLst>
              <a:ext uri="{FF2B5EF4-FFF2-40B4-BE49-F238E27FC236}">
                <a16:creationId xmlns:a16="http://schemas.microsoft.com/office/drawing/2014/main" id="{3A7D17B6-A4B2-412B-9B88-B58D098F47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07" y="2392117"/>
            <a:ext cx="7693717" cy="4306413"/>
          </a:xfrm>
          <a:prstGeom prst="rect">
            <a:avLst/>
          </a:prstGeom>
        </p:spPr>
      </p:pic>
      <p:sp>
        <p:nvSpPr>
          <p:cNvPr id="8" name="文本框 7">
            <a:extLst>
              <a:ext uri="{FF2B5EF4-FFF2-40B4-BE49-F238E27FC236}">
                <a16:creationId xmlns:a16="http://schemas.microsoft.com/office/drawing/2014/main" id="{AE9F8F79-A7B2-4F76-8301-D7265F978BB2}"/>
              </a:ext>
            </a:extLst>
          </p:cNvPr>
          <p:cNvSpPr txBox="1"/>
          <p:nvPr/>
        </p:nvSpPr>
        <p:spPr>
          <a:xfrm>
            <a:off x="437524" y="1915064"/>
            <a:ext cx="2952657" cy="646331"/>
          </a:xfrm>
          <a:prstGeom prst="rect">
            <a:avLst/>
          </a:prstGeom>
          <a:noFill/>
        </p:spPr>
        <p:txBody>
          <a:bodyPr wrap="square" rtlCol="0">
            <a:spAutoFit/>
          </a:bodyPr>
          <a:lstStyle/>
          <a:p>
            <a:r>
              <a:rPr lang="zh-CN" altLang="en-US" b="1" dirty="0"/>
              <a:t>树莓派主板</a:t>
            </a:r>
            <a:endParaRPr lang="en-US" altLang="zh-CN" b="1" dirty="0"/>
          </a:p>
          <a:p>
            <a:r>
              <a:rPr lang="en-US" altLang="zh-CN" b="1" kern="2200" spc="500" dirty="0">
                <a:ea typeface="微软雅黑 Light" panose="020B0502040204020203" pitchFamily="34" charset="-122"/>
              </a:rPr>
              <a:t>Raspberry pi 4</a:t>
            </a:r>
            <a:endParaRPr lang="zh-CN" altLang="en-US" dirty="0"/>
          </a:p>
        </p:txBody>
      </p:sp>
      <p:sp>
        <p:nvSpPr>
          <p:cNvPr id="15" name="文本框 14">
            <a:extLst>
              <a:ext uri="{FF2B5EF4-FFF2-40B4-BE49-F238E27FC236}">
                <a16:creationId xmlns:a16="http://schemas.microsoft.com/office/drawing/2014/main" id="{15F4BD14-C6C2-45F1-A900-64EC5BE895C7}"/>
              </a:ext>
            </a:extLst>
          </p:cNvPr>
          <p:cNvSpPr txBox="1"/>
          <p:nvPr/>
        </p:nvSpPr>
        <p:spPr>
          <a:xfrm>
            <a:off x="9239343" y="1915064"/>
            <a:ext cx="2952657" cy="646331"/>
          </a:xfrm>
          <a:prstGeom prst="rect">
            <a:avLst/>
          </a:prstGeom>
          <a:noFill/>
        </p:spPr>
        <p:txBody>
          <a:bodyPr wrap="square" rtlCol="0">
            <a:spAutoFit/>
          </a:bodyPr>
          <a:lstStyle/>
          <a:p>
            <a:r>
              <a:rPr lang="zh-CN" altLang="en-US" b="1" dirty="0"/>
              <a:t>摄像模块</a:t>
            </a:r>
            <a:endParaRPr lang="en-US" altLang="zh-CN" b="1" dirty="0"/>
          </a:p>
          <a:p>
            <a:r>
              <a:rPr lang="en-US" altLang="zh-CN" b="1" kern="2200" spc="500" dirty="0">
                <a:ea typeface="微软雅黑 Light" panose="020B0502040204020203" pitchFamily="34" charset="-122"/>
              </a:rPr>
              <a:t>CH960-001063</a:t>
            </a:r>
            <a:endParaRPr lang="zh-CN" altLang="en-US" dirty="0"/>
          </a:p>
        </p:txBody>
      </p:sp>
      <p:pic>
        <p:nvPicPr>
          <p:cNvPr id="17" name="图片 16">
            <a:extLst>
              <a:ext uri="{FF2B5EF4-FFF2-40B4-BE49-F238E27FC236}">
                <a16:creationId xmlns:a16="http://schemas.microsoft.com/office/drawing/2014/main" id="{065027AB-B2FF-40F2-82E6-F9E1B765DD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8292" y="3429000"/>
            <a:ext cx="1874483" cy="1874483"/>
          </a:xfrm>
          <a:prstGeom prst="rect">
            <a:avLst/>
          </a:prstGeom>
        </p:spPr>
      </p:pic>
      <p:sp>
        <p:nvSpPr>
          <p:cNvPr id="4" name="文本框 3">
            <a:extLst>
              <a:ext uri="{FF2B5EF4-FFF2-40B4-BE49-F238E27FC236}">
                <a16:creationId xmlns:a16="http://schemas.microsoft.com/office/drawing/2014/main" id="{106014CB-2D04-46A0-8132-19C6ACFBE7AF}"/>
              </a:ext>
            </a:extLst>
          </p:cNvPr>
          <p:cNvSpPr txBox="1"/>
          <p:nvPr/>
        </p:nvSpPr>
        <p:spPr>
          <a:xfrm>
            <a:off x="9239343" y="2499942"/>
            <a:ext cx="2639970" cy="430887"/>
          </a:xfrm>
          <a:prstGeom prst="rect">
            <a:avLst/>
          </a:prstGeom>
          <a:noFill/>
        </p:spPr>
        <p:txBody>
          <a:bodyPr wrap="square" rtlCol="0">
            <a:spAutoFit/>
          </a:bodyPr>
          <a:lstStyle/>
          <a:p>
            <a:r>
              <a:rPr lang="zh-CN" altLang="en-US" sz="1100" dirty="0"/>
              <a:t>用于采集外界环境的图像，帮助树莓派完成人脸识别，动态检测等功能</a:t>
            </a:r>
          </a:p>
        </p:txBody>
      </p:sp>
      <p:pic>
        <p:nvPicPr>
          <p:cNvPr id="16" name="音频 15">
            <a:hlinkClick r:id="" action="ppaction://media"/>
            <a:extLst>
              <a:ext uri="{FF2B5EF4-FFF2-40B4-BE49-F238E27FC236}">
                <a16:creationId xmlns:a16="http://schemas.microsoft.com/office/drawing/2014/main" id="{6C6323B4-EE47-47C6-9D72-C6D7A70418F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620727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2410">
        <p15:prstTrans prst="peelOff"/>
      </p:transition>
    </mc:Choice>
    <mc:Fallback>
      <p:transition spd="slow" advClick="0" advTm="124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5E6CD6-9057-44FB-B38B-F6898F363374}"/>
              </a:ext>
            </a:extLst>
          </p:cNvPr>
          <p:cNvSpPr txBox="1"/>
          <p:nvPr/>
        </p:nvSpPr>
        <p:spPr>
          <a:xfrm>
            <a:off x="3039000" y="1313165"/>
            <a:ext cx="7153632" cy="738664"/>
          </a:xfrm>
          <a:prstGeom prst="rect">
            <a:avLst/>
          </a:prstGeom>
          <a:noFill/>
        </p:spPr>
        <p:txBody>
          <a:bodyPr wrap="square" rtlCol="0">
            <a:spAutoFit/>
          </a:bodyPr>
          <a:lstStyle/>
          <a:p>
            <a:r>
              <a:rPr lang="zh-CN" altLang="en-US" sz="1400" dirty="0"/>
              <a:t>摄像头实时采集人脸图像信号，将图片传给树莓派进行处理。树莓派上搭建一套基于</a:t>
            </a:r>
            <a:r>
              <a:rPr lang="en-US" altLang="zh-CN" sz="1400" dirty="0"/>
              <a:t>CNN</a:t>
            </a:r>
            <a:r>
              <a:rPr lang="zh-CN" altLang="en-US" sz="1400" dirty="0"/>
              <a:t>的人脸识别系统（应用迁移学习</a:t>
            </a:r>
            <a:r>
              <a:rPr lang="en-US" altLang="zh-CN" sz="1400" dirty="0"/>
              <a:t>+</a:t>
            </a:r>
            <a:r>
              <a:rPr lang="zh-CN" altLang="en-US" sz="1400" dirty="0"/>
              <a:t>图像增强）借鉴市面上的开源模型，结合树莓派的处理能力，摄像头帧率进行具体调整，识别成功后将识别结果传回</a:t>
            </a:r>
            <a:r>
              <a:rPr lang="en-US" altLang="zh-CN" sz="1400" dirty="0"/>
              <a:t>STM32</a:t>
            </a:r>
            <a:r>
              <a:rPr lang="zh-CN" altLang="en-US" sz="1400" dirty="0"/>
              <a:t>进行控制</a:t>
            </a:r>
          </a:p>
        </p:txBody>
      </p:sp>
      <p:pic>
        <p:nvPicPr>
          <p:cNvPr id="4" name="图片 3">
            <a:extLst>
              <a:ext uri="{FF2B5EF4-FFF2-40B4-BE49-F238E27FC236}">
                <a16:creationId xmlns:a16="http://schemas.microsoft.com/office/drawing/2014/main" id="{A87728B1-3F9C-40B2-B1E9-34F85AB152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3101" y="3121691"/>
            <a:ext cx="1327863" cy="1327863"/>
          </a:xfrm>
          <a:prstGeom prst="rect">
            <a:avLst/>
          </a:prstGeom>
        </p:spPr>
      </p:pic>
      <p:cxnSp>
        <p:nvCxnSpPr>
          <p:cNvPr id="5" name="连接符: 肘形 4">
            <a:extLst>
              <a:ext uri="{FF2B5EF4-FFF2-40B4-BE49-F238E27FC236}">
                <a16:creationId xmlns:a16="http://schemas.microsoft.com/office/drawing/2014/main" id="{D3823610-C861-46D6-B603-E52176E6DD31}"/>
              </a:ext>
            </a:extLst>
          </p:cNvPr>
          <p:cNvCxnSpPr>
            <a:cxnSpLocks/>
            <a:stCxn id="4" idx="2"/>
          </p:cNvCxnSpPr>
          <p:nvPr/>
        </p:nvCxnSpPr>
        <p:spPr>
          <a:xfrm rot="5400000">
            <a:off x="7442601" y="4017382"/>
            <a:ext cx="322261" cy="11866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8BDFDAA-57DC-4051-810C-294E37A88AB1}"/>
              </a:ext>
            </a:extLst>
          </p:cNvPr>
          <p:cNvPicPr>
            <a:picLocks noChangeAspect="1"/>
          </p:cNvPicPr>
          <p:nvPr/>
        </p:nvPicPr>
        <p:blipFill>
          <a:blip r:embed="rId5" cstate="print"/>
          <a:stretch>
            <a:fillRect/>
          </a:stretch>
        </p:blipFill>
        <p:spPr>
          <a:xfrm>
            <a:off x="3039000" y="2889390"/>
            <a:ext cx="3971429" cy="2247619"/>
          </a:xfrm>
          <a:prstGeom prst="rect">
            <a:avLst/>
          </a:prstGeom>
        </p:spPr>
      </p:pic>
      <p:pic>
        <p:nvPicPr>
          <p:cNvPr id="7" name="图片 6">
            <a:extLst>
              <a:ext uri="{FF2B5EF4-FFF2-40B4-BE49-F238E27FC236}">
                <a16:creationId xmlns:a16="http://schemas.microsoft.com/office/drawing/2014/main" id="{B3F941CE-A77C-4FA3-8FC2-0A77BDD89B21}"/>
              </a:ext>
            </a:extLst>
          </p:cNvPr>
          <p:cNvPicPr>
            <a:picLocks noChangeAspect="1"/>
          </p:cNvPicPr>
          <p:nvPr/>
        </p:nvPicPr>
        <p:blipFill>
          <a:blip r:embed="rId6" cstate="print"/>
          <a:stretch>
            <a:fillRect/>
          </a:stretch>
        </p:blipFill>
        <p:spPr>
          <a:xfrm>
            <a:off x="4263015" y="3337927"/>
            <a:ext cx="1327863" cy="1200329"/>
          </a:xfrm>
          <a:prstGeom prst="rect">
            <a:avLst/>
          </a:prstGeom>
        </p:spPr>
      </p:pic>
      <p:pic>
        <p:nvPicPr>
          <p:cNvPr id="8" name="图片 7">
            <a:extLst>
              <a:ext uri="{FF2B5EF4-FFF2-40B4-BE49-F238E27FC236}">
                <a16:creationId xmlns:a16="http://schemas.microsoft.com/office/drawing/2014/main" id="{CD216D70-824E-4D55-8B38-76742C16BE2D}"/>
              </a:ext>
            </a:extLst>
          </p:cNvPr>
          <p:cNvPicPr>
            <a:picLocks noChangeAspect="1"/>
          </p:cNvPicPr>
          <p:nvPr/>
        </p:nvPicPr>
        <p:blipFill>
          <a:blip r:embed="rId7" cstate="print"/>
          <a:stretch>
            <a:fillRect/>
          </a:stretch>
        </p:blipFill>
        <p:spPr>
          <a:xfrm>
            <a:off x="9676361" y="2934921"/>
            <a:ext cx="1850536" cy="1675763"/>
          </a:xfrm>
          <a:prstGeom prst="rect">
            <a:avLst/>
          </a:prstGeom>
        </p:spPr>
      </p:pic>
      <p:cxnSp>
        <p:nvCxnSpPr>
          <p:cNvPr id="9" name="直接箭头连接符 8">
            <a:extLst>
              <a:ext uri="{FF2B5EF4-FFF2-40B4-BE49-F238E27FC236}">
                <a16:creationId xmlns:a16="http://schemas.microsoft.com/office/drawing/2014/main" id="{DC3572FA-F6F3-4E4E-AD0A-098F3D68F5D2}"/>
              </a:ext>
            </a:extLst>
          </p:cNvPr>
          <p:cNvCxnSpPr/>
          <p:nvPr/>
        </p:nvCxnSpPr>
        <p:spPr>
          <a:xfrm flipH="1">
            <a:off x="8953039" y="3410355"/>
            <a:ext cx="561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A5BD494-FC53-44CE-8DF5-961CCE83EA80}"/>
              </a:ext>
            </a:extLst>
          </p:cNvPr>
          <p:cNvSpPr txBox="1"/>
          <p:nvPr/>
        </p:nvSpPr>
        <p:spPr>
          <a:xfrm>
            <a:off x="8237588" y="2773524"/>
            <a:ext cx="1338828" cy="369332"/>
          </a:xfrm>
          <a:prstGeom prst="rect">
            <a:avLst/>
          </a:prstGeom>
          <a:noFill/>
        </p:spPr>
        <p:txBody>
          <a:bodyPr wrap="none" rtlCol="0">
            <a:spAutoFit/>
          </a:bodyPr>
          <a:lstStyle/>
          <a:p>
            <a:r>
              <a:rPr lang="zh-CN" altLang="en-US" dirty="0"/>
              <a:t>摄像头采集</a:t>
            </a:r>
          </a:p>
        </p:txBody>
      </p:sp>
      <p:sp>
        <p:nvSpPr>
          <p:cNvPr id="11" name="文本框 10">
            <a:extLst>
              <a:ext uri="{FF2B5EF4-FFF2-40B4-BE49-F238E27FC236}">
                <a16:creationId xmlns:a16="http://schemas.microsoft.com/office/drawing/2014/main" id="{4A67C6EC-3F10-4E8A-B192-D3ED83AFBC8A}"/>
              </a:ext>
            </a:extLst>
          </p:cNvPr>
          <p:cNvSpPr txBox="1"/>
          <p:nvPr/>
        </p:nvSpPr>
        <p:spPr>
          <a:xfrm>
            <a:off x="7286176" y="4395252"/>
            <a:ext cx="635110" cy="369332"/>
          </a:xfrm>
          <a:prstGeom prst="rect">
            <a:avLst/>
          </a:prstGeom>
          <a:noFill/>
        </p:spPr>
        <p:txBody>
          <a:bodyPr wrap="none" rtlCol="0">
            <a:spAutoFit/>
          </a:bodyPr>
          <a:lstStyle/>
          <a:p>
            <a:r>
              <a:rPr lang="en-US" altLang="zh-CN" dirty="0"/>
              <a:t>USB</a:t>
            </a:r>
            <a:endParaRPr lang="zh-CN" altLang="en-US" dirty="0"/>
          </a:p>
        </p:txBody>
      </p:sp>
      <p:sp>
        <p:nvSpPr>
          <p:cNvPr id="12" name="文本框 11">
            <a:extLst>
              <a:ext uri="{FF2B5EF4-FFF2-40B4-BE49-F238E27FC236}">
                <a16:creationId xmlns:a16="http://schemas.microsoft.com/office/drawing/2014/main" id="{67BDAE37-B120-45CF-B7A8-1F43F8383D88}"/>
              </a:ext>
            </a:extLst>
          </p:cNvPr>
          <p:cNvSpPr txBox="1"/>
          <p:nvPr/>
        </p:nvSpPr>
        <p:spPr>
          <a:xfrm>
            <a:off x="4142116" y="5274602"/>
            <a:ext cx="1569660" cy="369332"/>
          </a:xfrm>
          <a:prstGeom prst="rect">
            <a:avLst/>
          </a:prstGeom>
          <a:noFill/>
        </p:spPr>
        <p:txBody>
          <a:bodyPr wrap="none" rtlCol="0">
            <a:spAutoFit/>
          </a:bodyPr>
          <a:lstStyle/>
          <a:p>
            <a:r>
              <a:rPr lang="zh-CN" altLang="en-US" dirty="0"/>
              <a:t>人脸识别系统</a:t>
            </a:r>
          </a:p>
        </p:txBody>
      </p:sp>
      <p:cxnSp>
        <p:nvCxnSpPr>
          <p:cNvPr id="13" name="直接箭头连接符 12">
            <a:extLst>
              <a:ext uri="{FF2B5EF4-FFF2-40B4-BE49-F238E27FC236}">
                <a16:creationId xmlns:a16="http://schemas.microsoft.com/office/drawing/2014/main" id="{3898A8F1-9C9B-4FC8-9BCA-A016BC6A9559}"/>
              </a:ext>
            </a:extLst>
          </p:cNvPr>
          <p:cNvCxnSpPr/>
          <p:nvPr/>
        </p:nvCxnSpPr>
        <p:spPr>
          <a:xfrm flipH="1">
            <a:off x="1339075" y="4232747"/>
            <a:ext cx="15390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7565316-EE3C-40DA-A3E7-EE8D0833BF72}"/>
              </a:ext>
            </a:extLst>
          </p:cNvPr>
          <p:cNvSpPr txBox="1"/>
          <p:nvPr/>
        </p:nvSpPr>
        <p:spPr>
          <a:xfrm>
            <a:off x="1374553" y="3772802"/>
            <a:ext cx="1569660" cy="369332"/>
          </a:xfrm>
          <a:prstGeom prst="rect">
            <a:avLst/>
          </a:prstGeom>
          <a:noFill/>
        </p:spPr>
        <p:txBody>
          <a:bodyPr wrap="none" rtlCol="0">
            <a:spAutoFit/>
          </a:bodyPr>
          <a:lstStyle/>
          <a:p>
            <a:r>
              <a:rPr lang="zh-CN" altLang="en-US" dirty="0"/>
              <a:t>传出控制结果</a:t>
            </a:r>
          </a:p>
        </p:txBody>
      </p:sp>
      <p:grpSp>
        <p:nvGrpSpPr>
          <p:cNvPr id="15" name="组合 14">
            <a:extLst>
              <a:ext uri="{FF2B5EF4-FFF2-40B4-BE49-F238E27FC236}">
                <a16:creationId xmlns:a16="http://schemas.microsoft.com/office/drawing/2014/main" id="{B0F5E330-AFB6-4788-AD4C-34876FD2B8B8}"/>
              </a:ext>
            </a:extLst>
          </p:cNvPr>
          <p:cNvGrpSpPr/>
          <p:nvPr/>
        </p:nvGrpSpPr>
        <p:grpSpPr>
          <a:xfrm>
            <a:off x="5213803" y="-885825"/>
            <a:ext cx="1771650" cy="1771650"/>
            <a:chOff x="4953000" y="-877810"/>
            <a:chExt cx="1771650" cy="1771650"/>
          </a:xfrm>
        </p:grpSpPr>
        <p:sp>
          <p:nvSpPr>
            <p:cNvPr id="16" name="菱形 15">
              <a:extLst>
                <a:ext uri="{FF2B5EF4-FFF2-40B4-BE49-F238E27FC236}">
                  <a16:creationId xmlns:a16="http://schemas.microsoft.com/office/drawing/2014/main" id="{C94EF234-767A-40EC-ADD3-253E5FB79BDF}"/>
                </a:ext>
              </a:extLst>
            </p:cNvPr>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two-leaves_78415">
              <a:extLst>
                <a:ext uri="{FF2B5EF4-FFF2-40B4-BE49-F238E27FC236}">
                  <a16:creationId xmlns:a16="http://schemas.microsoft.com/office/drawing/2014/main" id="{DAE279E6-78E7-4165-8A99-CB8C1ADE0BE9}"/>
                </a:ext>
              </a:extLst>
            </p:cNvPr>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grpSp>
        <p:nvGrpSpPr>
          <p:cNvPr id="19" name="íṧlidè">
            <a:extLst>
              <a:ext uri="{FF2B5EF4-FFF2-40B4-BE49-F238E27FC236}">
                <a16:creationId xmlns:a16="http://schemas.microsoft.com/office/drawing/2014/main" id="{D936B87A-49A2-4421-8E55-DDA5DD6B2512}"/>
              </a:ext>
            </a:extLst>
          </p:cNvPr>
          <p:cNvGrpSpPr/>
          <p:nvPr/>
        </p:nvGrpSpPr>
        <p:grpSpPr>
          <a:xfrm>
            <a:off x="460374" y="249747"/>
            <a:ext cx="1425820" cy="1425820"/>
            <a:chOff x="2494869" y="1558566"/>
            <a:chExt cx="1008112" cy="1008112"/>
          </a:xfrm>
        </p:grpSpPr>
        <p:sp>
          <p:nvSpPr>
            <p:cNvPr id="21" name="í$ḻîḍe">
              <a:extLst>
                <a:ext uri="{FF2B5EF4-FFF2-40B4-BE49-F238E27FC236}">
                  <a16:creationId xmlns:a16="http://schemas.microsoft.com/office/drawing/2014/main" id="{C2052009-B35A-4272-9ECF-623BED2DBD12}"/>
                </a:ext>
              </a:extLst>
            </p:cNvPr>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22" name="iš1ïḍè">
              <a:extLst>
                <a:ext uri="{FF2B5EF4-FFF2-40B4-BE49-F238E27FC236}">
                  <a16:creationId xmlns:a16="http://schemas.microsoft.com/office/drawing/2014/main" id="{183A31D2-D7AD-4F84-ADA1-32A2EFC68FEF}"/>
                </a:ext>
              </a:extLst>
            </p:cNvPr>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23" name="îṥľíde">
              <a:extLst>
                <a:ext uri="{FF2B5EF4-FFF2-40B4-BE49-F238E27FC236}">
                  <a16:creationId xmlns:a16="http://schemas.microsoft.com/office/drawing/2014/main" id="{9993D8EB-71D7-45D0-90DD-EA501A68DDE3}"/>
                </a:ext>
              </a:extLst>
            </p:cNvPr>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24" name="文本框 23">
            <a:extLst>
              <a:ext uri="{FF2B5EF4-FFF2-40B4-BE49-F238E27FC236}">
                <a16:creationId xmlns:a16="http://schemas.microsoft.com/office/drawing/2014/main" id="{3066A707-7318-4319-86EF-0CA89CA2D4E2}"/>
              </a:ext>
            </a:extLst>
          </p:cNvPr>
          <p:cNvSpPr txBox="1"/>
          <p:nvPr/>
        </p:nvSpPr>
        <p:spPr>
          <a:xfrm>
            <a:off x="3040916" y="957106"/>
            <a:ext cx="1660000" cy="369332"/>
          </a:xfrm>
          <a:prstGeom prst="rect">
            <a:avLst/>
          </a:prstGeom>
          <a:noFill/>
        </p:spPr>
        <p:txBody>
          <a:bodyPr wrap="square" rtlCol="0">
            <a:spAutoFit/>
          </a:bodyPr>
          <a:lstStyle/>
          <a:p>
            <a:r>
              <a:rPr lang="zh-CN" altLang="en-US" b="1" dirty="0"/>
              <a:t>实现过程</a:t>
            </a:r>
          </a:p>
        </p:txBody>
      </p:sp>
      <p:pic>
        <p:nvPicPr>
          <p:cNvPr id="2" name="音频 1">
            <a:hlinkClick r:id="" action="ppaction://media"/>
            <a:extLst>
              <a:ext uri="{FF2B5EF4-FFF2-40B4-BE49-F238E27FC236}">
                <a16:creationId xmlns:a16="http://schemas.microsoft.com/office/drawing/2014/main" id="{38CB710C-4D6B-4DDD-B85C-1AAB9C40A13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60868338"/>
      </p:ext>
    </p:extLst>
  </p:cSld>
  <p:clrMapOvr>
    <a:masterClrMapping/>
  </p:clrMapOvr>
  <mc:AlternateContent xmlns:mc="http://schemas.openxmlformats.org/markup-compatibility/2006">
    <mc:Choice xmlns:p14="http://schemas.microsoft.com/office/powerpoint/2010/main" Requires="p14">
      <p:transition spd="slow" p14:dur="2000" advTm="16797"/>
    </mc:Choice>
    <mc:Fallback>
      <p:transition spd="slow" advTm="16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B0F5E330-AFB6-4788-AD4C-34876FD2B8B8}"/>
              </a:ext>
            </a:extLst>
          </p:cNvPr>
          <p:cNvGrpSpPr/>
          <p:nvPr/>
        </p:nvGrpSpPr>
        <p:grpSpPr>
          <a:xfrm>
            <a:off x="5213803" y="-885825"/>
            <a:ext cx="1771650" cy="1771650"/>
            <a:chOff x="4953000" y="-877810"/>
            <a:chExt cx="1771650" cy="1771650"/>
          </a:xfrm>
        </p:grpSpPr>
        <p:sp>
          <p:nvSpPr>
            <p:cNvPr id="16" name="菱形 15">
              <a:extLst>
                <a:ext uri="{FF2B5EF4-FFF2-40B4-BE49-F238E27FC236}">
                  <a16:creationId xmlns:a16="http://schemas.microsoft.com/office/drawing/2014/main" id="{C94EF234-767A-40EC-ADD3-253E5FB79BDF}"/>
                </a:ext>
              </a:extLst>
            </p:cNvPr>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two-leaves_78415">
              <a:extLst>
                <a:ext uri="{FF2B5EF4-FFF2-40B4-BE49-F238E27FC236}">
                  <a16:creationId xmlns:a16="http://schemas.microsoft.com/office/drawing/2014/main" id="{DAE279E6-78E7-4165-8A99-CB8C1ADE0BE9}"/>
                </a:ext>
              </a:extLst>
            </p:cNvPr>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grpSp>
        <p:nvGrpSpPr>
          <p:cNvPr id="19" name="íṧlidè">
            <a:extLst>
              <a:ext uri="{FF2B5EF4-FFF2-40B4-BE49-F238E27FC236}">
                <a16:creationId xmlns:a16="http://schemas.microsoft.com/office/drawing/2014/main" id="{D936B87A-49A2-4421-8E55-DDA5DD6B2512}"/>
              </a:ext>
            </a:extLst>
          </p:cNvPr>
          <p:cNvGrpSpPr/>
          <p:nvPr/>
        </p:nvGrpSpPr>
        <p:grpSpPr>
          <a:xfrm>
            <a:off x="460374" y="249747"/>
            <a:ext cx="1425820" cy="1425820"/>
            <a:chOff x="2494869" y="1558566"/>
            <a:chExt cx="1008112" cy="1008112"/>
          </a:xfrm>
        </p:grpSpPr>
        <p:sp>
          <p:nvSpPr>
            <p:cNvPr id="21" name="í$ḻîḍe">
              <a:extLst>
                <a:ext uri="{FF2B5EF4-FFF2-40B4-BE49-F238E27FC236}">
                  <a16:creationId xmlns:a16="http://schemas.microsoft.com/office/drawing/2014/main" id="{C2052009-B35A-4272-9ECF-623BED2DBD12}"/>
                </a:ext>
              </a:extLst>
            </p:cNvPr>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22" name="iš1ïḍè">
              <a:extLst>
                <a:ext uri="{FF2B5EF4-FFF2-40B4-BE49-F238E27FC236}">
                  <a16:creationId xmlns:a16="http://schemas.microsoft.com/office/drawing/2014/main" id="{183A31D2-D7AD-4F84-ADA1-32A2EFC68FEF}"/>
                </a:ext>
              </a:extLst>
            </p:cNvPr>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23" name="îṥľíde">
              <a:extLst>
                <a:ext uri="{FF2B5EF4-FFF2-40B4-BE49-F238E27FC236}">
                  <a16:creationId xmlns:a16="http://schemas.microsoft.com/office/drawing/2014/main" id="{9993D8EB-71D7-45D0-90DD-EA501A68DDE3}"/>
                </a:ext>
              </a:extLst>
            </p:cNvPr>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24" name="文本框 23">
            <a:extLst>
              <a:ext uri="{FF2B5EF4-FFF2-40B4-BE49-F238E27FC236}">
                <a16:creationId xmlns:a16="http://schemas.microsoft.com/office/drawing/2014/main" id="{3066A707-7318-4319-86EF-0CA89CA2D4E2}"/>
              </a:ext>
            </a:extLst>
          </p:cNvPr>
          <p:cNvSpPr txBox="1"/>
          <p:nvPr/>
        </p:nvSpPr>
        <p:spPr>
          <a:xfrm>
            <a:off x="3040915" y="957106"/>
            <a:ext cx="23354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远程控制实现过程</a:t>
            </a:r>
          </a:p>
        </p:txBody>
      </p:sp>
      <p:pic>
        <p:nvPicPr>
          <p:cNvPr id="18" name="图片 17">
            <a:extLst>
              <a:ext uri="{FF2B5EF4-FFF2-40B4-BE49-F238E27FC236}">
                <a16:creationId xmlns:a16="http://schemas.microsoft.com/office/drawing/2014/main" id="{D5EBFFD1-8286-4C00-8C1A-29D39E6FB5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4990" y="3158554"/>
            <a:ext cx="8071804" cy="2462997"/>
          </a:xfrm>
          <a:prstGeom prst="rect">
            <a:avLst/>
          </a:prstGeom>
        </p:spPr>
      </p:pic>
      <p:sp>
        <p:nvSpPr>
          <p:cNvPr id="25" name="文本框 24">
            <a:extLst>
              <a:ext uri="{FF2B5EF4-FFF2-40B4-BE49-F238E27FC236}">
                <a16:creationId xmlns:a16="http://schemas.microsoft.com/office/drawing/2014/main" id="{399F4CC8-0071-4D37-A348-CDAD4560C298}"/>
              </a:ext>
            </a:extLst>
          </p:cNvPr>
          <p:cNvSpPr txBox="1"/>
          <p:nvPr/>
        </p:nvSpPr>
        <p:spPr>
          <a:xfrm>
            <a:off x="3039000" y="1313165"/>
            <a:ext cx="715363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 通过 </a:t>
            </a: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JAVA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语言调用安卓系统自带的蓝牙驱动提供的接口来发送接收指令</a:t>
            </a: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将显示接收到的传感器获取的一些环境指标，例如，湿度，温度等，用户可以根据这些指标来打开关闭空调，湿化器等来调节。</a:t>
            </a:r>
            <a:endPar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将提供一些自动化功能，当开启自动化家居管理时，</a:t>
            </a:r>
            <a:r>
              <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rPr>
              <a:t>APP </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将自动地根据环境指标发出一些调节指令给主控，主控根据指令内容有机地进行调节，从而使得室内环境更加舒适。</a:t>
            </a:r>
            <a:endPar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endParaRPr>
          </a:p>
        </p:txBody>
      </p:sp>
      <p:pic>
        <p:nvPicPr>
          <p:cNvPr id="2" name="音频 1">
            <a:hlinkClick r:id="" action="ppaction://media"/>
            <a:extLst>
              <a:ext uri="{FF2B5EF4-FFF2-40B4-BE49-F238E27FC236}">
                <a16:creationId xmlns:a16="http://schemas.microsoft.com/office/drawing/2014/main" id="{5D76209D-F1D9-4ED5-B8DD-3BB5CEC308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97647413"/>
      </p:ext>
    </p:extLst>
  </p:cSld>
  <p:clrMapOvr>
    <a:masterClrMapping/>
  </p:clrMapOvr>
  <mc:AlternateContent xmlns:mc="http://schemas.openxmlformats.org/markup-compatibility/2006">
    <mc:Choice xmlns:p14="http://schemas.microsoft.com/office/powerpoint/2010/main" Requires="p14">
      <p:transition spd="slow" p14:dur="2000" advTm="28517"/>
    </mc:Choice>
    <mc:Fallback>
      <p:transition spd="slow" advTm="28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6" name="文本框 25">
            <a:extLst>
              <a:ext uri="{FF2B5EF4-FFF2-40B4-BE49-F238E27FC236}">
                <a16:creationId xmlns:a16="http://schemas.microsoft.com/office/drawing/2014/main" id="{AC69C27A-8B35-4B31-A736-A00E523499CA}"/>
              </a:ext>
            </a:extLst>
          </p:cNvPr>
          <p:cNvSpPr txBox="1"/>
          <p:nvPr/>
        </p:nvSpPr>
        <p:spPr>
          <a:xfrm>
            <a:off x="3593987" y="1273074"/>
            <a:ext cx="5004026" cy="523220"/>
          </a:xfrm>
          <a:prstGeom prst="rect">
            <a:avLst/>
          </a:prstGeom>
          <a:noFill/>
        </p:spPr>
        <p:txBody>
          <a:bodyPr wrap="square" rtlCol="0">
            <a:spAutoFit/>
          </a:bodyPr>
          <a:lstStyle/>
          <a:p>
            <a:pPr algn="ctr"/>
            <a:r>
              <a:rPr lang="en-US" altLang="zh-CN" sz="2800" b="1" kern="2200" spc="500" dirty="0"/>
              <a:t>STM32</a:t>
            </a:r>
            <a:r>
              <a:rPr lang="zh-CN" altLang="en-US" sz="2800" b="1" kern="2200" spc="500" dirty="0"/>
              <a:t>硬件部分介绍</a:t>
            </a:r>
          </a:p>
        </p:txBody>
      </p:sp>
      <p:sp>
        <p:nvSpPr>
          <p:cNvPr id="6" name="文本框 5">
            <a:extLst>
              <a:ext uri="{FF2B5EF4-FFF2-40B4-BE49-F238E27FC236}">
                <a16:creationId xmlns:a16="http://schemas.microsoft.com/office/drawing/2014/main" id="{5D0E364D-7A9D-4D65-BF74-0E9F98C9E0B4}"/>
              </a:ext>
            </a:extLst>
          </p:cNvPr>
          <p:cNvSpPr txBox="1"/>
          <p:nvPr/>
        </p:nvSpPr>
        <p:spPr>
          <a:xfrm>
            <a:off x="8404657" y="2068261"/>
            <a:ext cx="1144465" cy="369332"/>
          </a:xfrm>
          <a:prstGeom prst="rect">
            <a:avLst/>
          </a:prstGeom>
          <a:noFill/>
        </p:spPr>
        <p:txBody>
          <a:bodyPr wrap="square" rtlCol="0">
            <a:spAutoFit/>
          </a:bodyPr>
          <a:lstStyle/>
          <a:p>
            <a:r>
              <a:rPr lang="zh-CN" altLang="en-US" b="1" dirty="0"/>
              <a:t>温度模块</a:t>
            </a:r>
          </a:p>
        </p:txBody>
      </p:sp>
      <p:sp>
        <p:nvSpPr>
          <p:cNvPr id="8" name="文本框 7">
            <a:extLst>
              <a:ext uri="{FF2B5EF4-FFF2-40B4-BE49-F238E27FC236}">
                <a16:creationId xmlns:a16="http://schemas.microsoft.com/office/drawing/2014/main" id="{A75AFF0A-5A33-43E3-A8BD-7D2423B37A66}"/>
              </a:ext>
            </a:extLst>
          </p:cNvPr>
          <p:cNvSpPr txBox="1"/>
          <p:nvPr/>
        </p:nvSpPr>
        <p:spPr>
          <a:xfrm>
            <a:off x="8404657" y="2252927"/>
            <a:ext cx="3565133" cy="1769715"/>
          </a:xfrm>
          <a:prstGeom prst="rect">
            <a:avLst/>
          </a:prstGeom>
          <a:noFill/>
        </p:spPr>
        <p:txBody>
          <a:bodyPr wrap="square" rtlCol="0">
            <a:spAutoFit/>
          </a:bodyPr>
          <a:lstStyle/>
          <a:p>
            <a:endParaRPr lang="en-US" altLang="zh-CN" dirty="0"/>
          </a:p>
          <a:p>
            <a:r>
              <a:rPr lang="en-US" altLang="zh-CN" sz="1100" dirty="0"/>
              <a:t>DHT22</a:t>
            </a:r>
            <a:r>
              <a:rPr lang="zh-CN" altLang="zh-CN" sz="1100" dirty="0"/>
              <a:t>数字温湿度传感器是一款含有已校准数字信号输出的温湿度复合传感器</a:t>
            </a:r>
            <a:r>
              <a:rPr lang="en-US" altLang="zh-CN" sz="1100" dirty="0"/>
              <a:t>,</a:t>
            </a:r>
            <a:r>
              <a:rPr lang="zh-CN" altLang="zh-CN" sz="1100" dirty="0"/>
              <a:t>温湿度精度较高，响应时间较快，且测量范围适用于测量室内温湿度</a:t>
            </a:r>
          </a:p>
          <a:p>
            <a:r>
              <a:rPr lang="zh-CN" altLang="zh-CN" sz="1100" dirty="0"/>
              <a:t>功能：</a:t>
            </a:r>
            <a:r>
              <a:rPr lang="en-US" altLang="zh-CN" sz="1100" dirty="0"/>
              <a:t>1</a:t>
            </a:r>
            <a:r>
              <a:rPr lang="zh-CN" altLang="zh-CN" sz="1100" dirty="0"/>
              <a:t>、实时测量室内温湿度环境。</a:t>
            </a:r>
            <a:endParaRPr lang="en-US" altLang="zh-CN" sz="1100" dirty="0"/>
          </a:p>
          <a:p>
            <a:r>
              <a:rPr lang="en-US" altLang="zh-CN" sz="1100" dirty="0"/>
              <a:t>          2</a:t>
            </a:r>
            <a:r>
              <a:rPr lang="zh-CN" altLang="zh-CN" sz="1100" dirty="0"/>
              <a:t>、设置温度预警功能若高温则有可能发生火灾。</a:t>
            </a:r>
            <a:r>
              <a:rPr lang="en-US" altLang="zh-CN" dirty="0"/>
              <a:t>	</a:t>
            </a:r>
            <a:endParaRPr lang="zh-CN" altLang="zh-CN" dirty="0"/>
          </a:p>
          <a:p>
            <a:endParaRPr lang="zh-CN" altLang="en-US" dirty="0"/>
          </a:p>
        </p:txBody>
      </p:sp>
      <p:pic>
        <p:nvPicPr>
          <p:cNvPr id="28" name="图片 27">
            <a:extLst>
              <a:ext uri="{FF2B5EF4-FFF2-40B4-BE49-F238E27FC236}">
                <a16:creationId xmlns:a16="http://schemas.microsoft.com/office/drawing/2014/main" id="{194B8A2A-F465-4677-B332-1A2C0229F229}"/>
              </a:ext>
            </a:extLst>
          </p:cNvPr>
          <p:cNvPicPr/>
          <p:nvPr/>
        </p:nvPicPr>
        <p:blipFill>
          <a:blip r:embed="rId6" cstate="print"/>
          <a:srcRect/>
          <a:stretch>
            <a:fillRect/>
          </a:stretch>
        </p:blipFill>
        <p:spPr bwMode="auto">
          <a:xfrm>
            <a:off x="8404657" y="3589070"/>
            <a:ext cx="3376167" cy="2945274"/>
          </a:xfrm>
          <a:prstGeom prst="rect">
            <a:avLst/>
          </a:prstGeom>
          <a:noFill/>
          <a:ln w="9525">
            <a:noFill/>
            <a:miter lim="800000"/>
            <a:headEnd/>
            <a:tailEnd/>
          </a:ln>
        </p:spPr>
      </p:pic>
      <p:sp>
        <p:nvSpPr>
          <p:cNvPr id="15" name="文本框 14">
            <a:extLst>
              <a:ext uri="{FF2B5EF4-FFF2-40B4-BE49-F238E27FC236}">
                <a16:creationId xmlns:a16="http://schemas.microsoft.com/office/drawing/2014/main" id="{6D82F51F-C89C-48EE-A39D-D36B4CC04BDB}"/>
              </a:ext>
            </a:extLst>
          </p:cNvPr>
          <p:cNvSpPr txBox="1"/>
          <p:nvPr/>
        </p:nvSpPr>
        <p:spPr>
          <a:xfrm>
            <a:off x="540402" y="2068261"/>
            <a:ext cx="1744959" cy="369332"/>
          </a:xfrm>
          <a:prstGeom prst="rect">
            <a:avLst/>
          </a:prstGeom>
          <a:noFill/>
        </p:spPr>
        <p:txBody>
          <a:bodyPr wrap="square" rtlCol="0">
            <a:spAutoFit/>
          </a:bodyPr>
          <a:lstStyle/>
          <a:p>
            <a:r>
              <a:rPr lang="en-US" altLang="zh-CN" b="1" dirty="0"/>
              <a:t>STM32</a:t>
            </a:r>
            <a:r>
              <a:rPr lang="zh-CN" altLang="en-US" b="1" dirty="0"/>
              <a:t>主板</a:t>
            </a:r>
          </a:p>
        </p:txBody>
      </p:sp>
      <p:pic>
        <p:nvPicPr>
          <p:cNvPr id="4" name="图片 3">
            <a:extLst>
              <a:ext uri="{FF2B5EF4-FFF2-40B4-BE49-F238E27FC236}">
                <a16:creationId xmlns:a16="http://schemas.microsoft.com/office/drawing/2014/main" id="{D68A7C45-6148-43FD-9CF5-B4B4404737E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9077"/>
          <a:stretch/>
        </p:blipFill>
        <p:spPr>
          <a:xfrm>
            <a:off x="437525" y="2777706"/>
            <a:ext cx="5950839" cy="3910261"/>
          </a:xfrm>
          <a:prstGeom prst="rect">
            <a:avLst/>
          </a:prstGeom>
        </p:spPr>
      </p:pic>
      <p:sp>
        <p:nvSpPr>
          <p:cNvPr id="18" name="文本框 17">
            <a:extLst>
              <a:ext uri="{FF2B5EF4-FFF2-40B4-BE49-F238E27FC236}">
                <a16:creationId xmlns:a16="http://schemas.microsoft.com/office/drawing/2014/main" id="{B7C65DB6-9B77-452B-BC9D-82795532EB0C}"/>
              </a:ext>
            </a:extLst>
          </p:cNvPr>
          <p:cNvSpPr txBox="1"/>
          <p:nvPr/>
        </p:nvSpPr>
        <p:spPr>
          <a:xfrm>
            <a:off x="540402" y="2118441"/>
            <a:ext cx="1883621" cy="1092607"/>
          </a:xfrm>
          <a:prstGeom prst="rect">
            <a:avLst/>
          </a:prstGeom>
          <a:noFill/>
        </p:spPr>
        <p:txBody>
          <a:bodyPr wrap="square" rtlCol="0">
            <a:spAutoFit/>
          </a:bodyPr>
          <a:lstStyle/>
          <a:p>
            <a:endParaRPr lang="en-US" altLang="zh-CN" dirty="0"/>
          </a:p>
          <a:p>
            <a:r>
              <a:rPr lang="en-US" altLang="zh-CN" sz="1100" dirty="0"/>
              <a:t>STM32F103ZET6</a:t>
            </a:r>
            <a:r>
              <a:rPr lang="en-US" altLang="zh-CN" dirty="0"/>
              <a:t>	</a:t>
            </a:r>
            <a:endParaRPr lang="zh-CN" altLang="zh-CN" dirty="0"/>
          </a:p>
          <a:p>
            <a:endParaRPr lang="zh-CN" altLang="en-US" dirty="0"/>
          </a:p>
        </p:txBody>
      </p:sp>
      <p:pic>
        <p:nvPicPr>
          <p:cNvPr id="2" name="音频 1">
            <a:hlinkClick r:id="" action="ppaction://media"/>
            <a:extLst>
              <a:ext uri="{FF2B5EF4-FFF2-40B4-BE49-F238E27FC236}">
                <a16:creationId xmlns:a16="http://schemas.microsoft.com/office/drawing/2014/main" id="{977F80B9-C48C-44B2-972F-9167FB0A3EE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751047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23719">
        <p15:prstTrans prst="peelOff"/>
      </p:transition>
    </mc:Choice>
    <mc:Fallback>
      <p:transition spd="slow" advClick="0" advTm="237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t="7516" b="8355"/>
          <a:stretch>
            <a:fillRect/>
          </a:stretch>
        </p:blipFill>
        <p:spPr>
          <a:xfrm>
            <a:off x="0" y="0"/>
            <a:ext cx="12206654" cy="6846277"/>
          </a:xfrm>
          <a:prstGeom prst="rect">
            <a:avLst/>
          </a:prstGeom>
        </p:spPr>
      </p:pic>
      <p:sp>
        <p:nvSpPr>
          <p:cNvPr id="4" name="文本框 3"/>
          <p:cNvSpPr txBox="1"/>
          <p:nvPr/>
        </p:nvSpPr>
        <p:spPr>
          <a:xfrm>
            <a:off x="736846" y="1580225"/>
            <a:ext cx="5468644" cy="1200329"/>
          </a:xfrm>
          <a:prstGeom prst="rect">
            <a:avLst/>
          </a:prstGeom>
          <a:noFill/>
        </p:spPr>
        <p:txBody>
          <a:bodyPr wrap="square" rtlCol="0">
            <a:spAutoFit/>
          </a:bodyPr>
          <a:lstStyle/>
          <a:p>
            <a:r>
              <a:rPr lang="en-US" altLang="zh-CN" sz="7200" b="1" spc="600" dirty="0">
                <a:solidFill>
                  <a:schemeClr val="bg1"/>
                </a:solidFill>
                <a:effectLst>
                  <a:outerShdw blurRad="38100" dist="38100" dir="2700000" algn="tl">
                    <a:srgbClr val="000000">
                      <a:alpha val="43137"/>
                    </a:srgbClr>
                  </a:outerShdw>
                </a:effectLst>
                <a:cs typeface="+mn-ea"/>
                <a:sym typeface="+mn-lt"/>
              </a:rPr>
              <a:t>Welcome</a:t>
            </a:r>
            <a:endParaRPr lang="zh-CN" altLang="en-US" sz="7200" b="1" spc="600" dirty="0">
              <a:solidFill>
                <a:schemeClr val="bg1"/>
              </a:solidFill>
              <a:effectLst>
                <a:outerShdw blurRad="38100" dist="38100" dir="2700000" algn="tl">
                  <a:srgbClr val="000000">
                    <a:alpha val="43137"/>
                  </a:srgbClr>
                </a:outerShdw>
              </a:effectLst>
              <a:cs typeface="+mn-ea"/>
              <a:sym typeface="+mn-lt"/>
            </a:endParaRPr>
          </a:p>
        </p:txBody>
      </p:sp>
      <p:sp>
        <p:nvSpPr>
          <p:cNvPr id="5" name="矩形 4"/>
          <p:cNvSpPr/>
          <p:nvPr/>
        </p:nvSpPr>
        <p:spPr>
          <a:xfrm>
            <a:off x="8289709" y="4751371"/>
            <a:ext cx="3173919" cy="1323439"/>
          </a:xfrm>
          <a:prstGeom prst="rect">
            <a:avLst/>
          </a:prstGeom>
        </p:spPr>
        <p:txBody>
          <a:bodyPr wrap="square">
            <a:spAutoFit/>
          </a:bodyPr>
          <a:lstStyle/>
          <a:p>
            <a:r>
              <a:rPr lang="zh-CN" altLang="en-US" sz="2000" spc="600" dirty="0">
                <a:solidFill>
                  <a:schemeClr val="bg1"/>
                </a:solidFill>
                <a:cs typeface="+mn-ea"/>
                <a:sym typeface="+mn-lt"/>
              </a:rPr>
              <a:t>小组成员：黄展峰</a:t>
            </a:r>
            <a:endParaRPr lang="en-US" altLang="zh-CN" sz="2000" spc="600" dirty="0">
              <a:solidFill>
                <a:schemeClr val="bg1"/>
              </a:solidFill>
              <a:cs typeface="+mn-ea"/>
              <a:sym typeface="+mn-lt"/>
            </a:endParaRPr>
          </a:p>
          <a:p>
            <a:r>
              <a:rPr lang="en-US" altLang="zh-CN" sz="2000" spc="600" dirty="0">
                <a:solidFill>
                  <a:schemeClr val="bg1"/>
                </a:solidFill>
                <a:cs typeface="+mn-ea"/>
                <a:sym typeface="+mn-lt"/>
              </a:rPr>
              <a:t>           </a:t>
            </a:r>
            <a:r>
              <a:rPr lang="zh-CN" altLang="en-US" sz="2000" spc="600" dirty="0">
                <a:solidFill>
                  <a:schemeClr val="bg1"/>
                </a:solidFill>
                <a:cs typeface="+mn-ea"/>
                <a:sym typeface="+mn-lt"/>
              </a:rPr>
              <a:t>陈  力</a:t>
            </a:r>
            <a:endParaRPr lang="en-US" altLang="zh-CN" sz="2000" spc="600" dirty="0">
              <a:solidFill>
                <a:schemeClr val="bg1"/>
              </a:solidFill>
              <a:cs typeface="+mn-ea"/>
              <a:sym typeface="+mn-lt"/>
            </a:endParaRPr>
          </a:p>
          <a:p>
            <a:r>
              <a:rPr lang="en-US" altLang="zh-CN" sz="2000" spc="600" dirty="0">
                <a:solidFill>
                  <a:schemeClr val="bg1"/>
                </a:solidFill>
                <a:cs typeface="+mn-ea"/>
                <a:sym typeface="+mn-lt"/>
              </a:rPr>
              <a:t>           </a:t>
            </a:r>
            <a:r>
              <a:rPr lang="zh-CN" altLang="en-US" sz="2000" spc="600" dirty="0">
                <a:solidFill>
                  <a:schemeClr val="bg1"/>
                </a:solidFill>
                <a:cs typeface="+mn-ea"/>
                <a:sym typeface="+mn-lt"/>
              </a:rPr>
              <a:t>成泽森</a:t>
            </a:r>
            <a:endParaRPr lang="en-US" altLang="zh-CN" sz="2000" spc="600" dirty="0">
              <a:solidFill>
                <a:schemeClr val="bg1"/>
              </a:solidFill>
              <a:cs typeface="+mn-ea"/>
              <a:sym typeface="+mn-lt"/>
            </a:endParaRPr>
          </a:p>
          <a:p>
            <a:r>
              <a:rPr lang="en-US" altLang="zh-CN" sz="2000" spc="600" dirty="0">
                <a:solidFill>
                  <a:schemeClr val="bg1"/>
                </a:solidFill>
                <a:cs typeface="+mn-ea"/>
                <a:sym typeface="+mn-lt"/>
              </a:rPr>
              <a:t>           </a:t>
            </a:r>
            <a:r>
              <a:rPr lang="zh-CN" altLang="en-US" sz="2000" spc="600" dirty="0">
                <a:solidFill>
                  <a:schemeClr val="bg1"/>
                </a:solidFill>
                <a:cs typeface="+mn-ea"/>
                <a:sym typeface="+mn-lt"/>
              </a:rPr>
              <a:t>倪自超</a:t>
            </a:r>
          </a:p>
        </p:txBody>
      </p:sp>
      <p:sp>
        <p:nvSpPr>
          <p:cNvPr id="7" name="矩形 6"/>
          <p:cNvSpPr/>
          <p:nvPr/>
        </p:nvSpPr>
        <p:spPr>
          <a:xfrm>
            <a:off x="8178300" y="4751371"/>
            <a:ext cx="45719" cy="16783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wo-leaves_78415"/>
          <p:cNvSpPr>
            <a:spLocks noChangeAspect="1"/>
          </p:cNvSpPr>
          <p:nvPr/>
        </p:nvSpPr>
        <p:spPr bwMode="auto">
          <a:xfrm>
            <a:off x="5807264" y="1875546"/>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a:cs typeface="+mn-ea"/>
              <a:sym typeface="+mn-lt"/>
            </a:endParaRPr>
          </a:p>
        </p:txBody>
      </p:sp>
      <p:sp>
        <p:nvSpPr>
          <p:cNvPr id="9" name="六边形 8">
            <a:extLst>
              <a:ext uri="{FF2B5EF4-FFF2-40B4-BE49-F238E27FC236}">
                <a16:creationId xmlns:a16="http://schemas.microsoft.com/office/drawing/2014/main" id="{F31D5DE0-D61E-4530-85B6-7D176EA4A126}"/>
              </a:ext>
            </a:extLst>
          </p:cNvPr>
          <p:cNvSpPr/>
          <p:nvPr/>
        </p:nvSpPr>
        <p:spPr>
          <a:xfrm>
            <a:off x="8488758" y="5472153"/>
            <a:ext cx="968022" cy="834502"/>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a:extLst>
              <a:ext uri="{FF2B5EF4-FFF2-40B4-BE49-F238E27FC236}">
                <a16:creationId xmlns:a16="http://schemas.microsoft.com/office/drawing/2014/main" id="{8558E9AA-14CB-499E-8C75-A4295D117722}"/>
              </a:ext>
            </a:extLst>
          </p:cNvPr>
          <p:cNvSpPr txBox="1"/>
          <p:nvPr/>
        </p:nvSpPr>
        <p:spPr>
          <a:xfrm>
            <a:off x="8699761" y="5475658"/>
            <a:ext cx="546015"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Z</a:t>
            </a:r>
            <a:endParaRPr lang="zh-CN" altLang="en-US" sz="4800" b="1" dirty="0">
              <a:solidFill>
                <a:schemeClr val="bg1"/>
              </a:solidFill>
              <a:effectLst>
                <a:outerShdw blurRad="38100" dist="38100" dir="2700000" algn="tl">
                  <a:srgbClr val="000000">
                    <a:alpha val="43137"/>
                  </a:srgbClr>
                </a:outerShdw>
              </a:effectLst>
              <a:cs typeface="+mn-ea"/>
              <a:sym typeface="+mn-lt"/>
            </a:endParaRPr>
          </a:p>
        </p:txBody>
      </p:sp>
      <p:pic>
        <p:nvPicPr>
          <p:cNvPr id="6" name="音频 5">
            <a:hlinkClick r:id="" action="ppaction://media"/>
            <a:extLst>
              <a:ext uri="{FF2B5EF4-FFF2-40B4-BE49-F238E27FC236}">
                <a16:creationId xmlns:a16="http://schemas.microsoft.com/office/drawing/2014/main" id="{5A9F25E6-87FB-4E1E-BDB7-70E18F001C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4244">
        <p15:prstTrans prst="peelOff"/>
      </p:transition>
    </mc:Choice>
    <mc:Fallback>
      <p:transition spd="slow" advClick="0" advTm="42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6" name="文本框 25">
            <a:extLst>
              <a:ext uri="{FF2B5EF4-FFF2-40B4-BE49-F238E27FC236}">
                <a16:creationId xmlns:a16="http://schemas.microsoft.com/office/drawing/2014/main" id="{AC69C27A-8B35-4B31-A736-A00E523499CA}"/>
              </a:ext>
            </a:extLst>
          </p:cNvPr>
          <p:cNvSpPr txBox="1"/>
          <p:nvPr/>
        </p:nvSpPr>
        <p:spPr>
          <a:xfrm>
            <a:off x="3593987" y="1273074"/>
            <a:ext cx="5004026" cy="523220"/>
          </a:xfrm>
          <a:prstGeom prst="rect">
            <a:avLst/>
          </a:prstGeom>
          <a:noFill/>
        </p:spPr>
        <p:txBody>
          <a:bodyPr wrap="square" rtlCol="0">
            <a:spAutoFit/>
          </a:bodyPr>
          <a:lstStyle/>
          <a:p>
            <a:pPr algn="ctr"/>
            <a:r>
              <a:rPr lang="en-US" altLang="zh-CN" sz="2800" b="1" kern="2200" spc="500" dirty="0"/>
              <a:t>STM32</a:t>
            </a:r>
            <a:r>
              <a:rPr lang="zh-CN" altLang="en-US" sz="2800" b="1" kern="2200" spc="500" dirty="0"/>
              <a:t>硬件部分介绍</a:t>
            </a:r>
          </a:p>
        </p:txBody>
      </p:sp>
      <p:sp>
        <p:nvSpPr>
          <p:cNvPr id="6" name="文本框 5">
            <a:extLst>
              <a:ext uri="{FF2B5EF4-FFF2-40B4-BE49-F238E27FC236}">
                <a16:creationId xmlns:a16="http://schemas.microsoft.com/office/drawing/2014/main" id="{5D0E364D-7A9D-4D65-BF74-0E9F98C9E0B4}"/>
              </a:ext>
            </a:extLst>
          </p:cNvPr>
          <p:cNvSpPr txBox="1"/>
          <p:nvPr/>
        </p:nvSpPr>
        <p:spPr>
          <a:xfrm>
            <a:off x="7453548" y="2068261"/>
            <a:ext cx="1144465" cy="369332"/>
          </a:xfrm>
          <a:prstGeom prst="rect">
            <a:avLst/>
          </a:prstGeom>
          <a:noFill/>
        </p:spPr>
        <p:txBody>
          <a:bodyPr wrap="square" rtlCol="0">
            <a:spAutoFit/>
          </a:bodyPr>
          <a:lstStyle/>
          <a:p>
            <a:r>
              <a:rPr lang="zh-CN" altLang="zh-CN" b="1" dirty="0"/>
              <a:t>时钟模块</a:t>
            </a:r>
            <a:endParaRPr lang="zh-CN" altLang="en-US" b="1" dirty="0"/>
          </a:p>
        </p:txBody>
      </p:sp>
      <p:sp>
        <p:nvSpPr>
          <p:cNvPr id="8" name="文本框 7">
            <a:extLst>
              <a:ext uri="{FF2B5EF4-FFF2-40B4-BE49-F238E27FC236}">
                <a16:creationId xmlns:a16="http://schemas.microsoft.com/office/drawing/2014/main" id="{A75AFF0A-5A33-43E3-A8BD-7D2423B37A66}"/>
              </a:ext>
            </a:extLst>
          </p:cNvPr>
          <p:cNvSpPr txBox="1"/>
          <p:nvPr/>
        </p:nvSpPr>
        <p:spPr>
          <a:xfrm>
            <a:off x="7462560" y="2262986"/>
            <a:ext cx="4053704" cy="1261884"/>
          </a:xfrm>
          <a:prstGeom prst="rect">
            <a:avLst/>
          </a:prstGeom>
          <a:noFill/>
        </p:spPr>
        <p:txBody>
          <a:bodyPr wrap="square" rtlCol="0">
            <a:spAutoFit/>
          </a:bodyPr>
          <a:lstStyle/>
          <a:p>
            <a:endParaRPr lang="en-US" altLang="zh-CN" dirty="0"/>
          </a:p>
          <a:p>
            <a:r>
              <a:rPr lang="zh-CN" altLang="en-US" sz="1100" dirty="0">
                <a:latin typeface="+mj-lt"/>
              </a:rPr>
              <a:t>具有涓细电流充电能力的低功耗实时时钟芯片。它可以对年、月、日、周、时、分、秒进行计时，且具有闰年补偿等多种功能。可用</a:t>
            </a:r>
            <a:r>
              <a:rPr lang="en-US" altLang="zh-CN" sz="1100" dirty="0">
                <a:latin typeface="+mj-lt"/>
              </a:rPr>
              <a:t>SCLK</a:t>
            </a:r>
            <a:r>
              <a:rPr lang="zh-CN" altLang="en-US" sz="1100" dirty="0">
                <a:latin typeface="+mj-lt"/>
              </a:rPr>
              <a:t>、</a:t>
            </a:r>
            <a:r>
              <a:rPr lang="en-US" altLang="zh-CN" sz="1100" dirty="0">
                <a:latin typeface="+mj-lt"/>
              </a:rPr>
              <a:t>RST</a:t>
            </a:r>
            <a:r>
              <a:rPr lang="zh-CN" altLang="en-US" sz="1100" dirty="0">
                <a:latin typeface="+mj-lt"/>
              </a:rPr>
              <a:t>、</a:t>
            </a:r>
            <a:r>
              <a:rPr lang="en-US" altLang="zh-CN" sz="1100" dirty="0">
                <a:latin typeface="+mj-lt"/>
              </a:rPr>
              <a:t>I/O</a:t>
            </a:r>
            <a:r>
              <a:rPr lang="zh-CN" altLang="en-US" sz="1100" dirty="0">
                <a:latin typeface="+mj-lt"/>
              </a:rPr>
              <a:t>三线接口</a:t>
            </a:r>
            <a:r>
              <a:rPr lang="en-US" altLang="zh-CN" sz="1100" dirty="0">
                <a:latin typeface="+mj-lt"/>
              </a:rPr>
              <a:t>CPU</a:t>
            </a:r>
            <a:r>
              <a:rPr lang="zh-CN" altLang="en-US" sz="1100" dirty="0">
                <a:latin typeface="+mj-lt"/>
              </a:rPr>
              <a:t>进行同步通信。</a:t>
            </a:r>
            <a:r>
              <a:rPr lang="en-US" altLang="zh-CN" dirty="0"/>
              <a:t>	</a:t>
            </a:r>
            <a:endParaRPr lang="zh-CN" altLang="zh-CN" dirty="0"/>
          </a:p>
          <a:p>
            <a:endParaRPr lang="zh-CN" altLang="en-US" dirty="0"/>
          </a:p>
        </p:txBody>
      </p:sp>
      <p:sp>
        <p:nvSpPr>
          <p:cNvPr id="15" name="文本框 14">
            <a:extLst>
              <a:ext uri="{FF2B5EF4-FFF2-40B4-BE49-F238E27FC236}">
                <a16:creationId xmlns:a16="http://schemas.microsoft.com/office/drawing/2014/main" id="{6D82F51F-C89C-48EE-A39D-D36B4CC04BDB}"/>
              </a:ext>
            </a:extLst>
          </p:cNvPr>
          <p:cNvSpPr txBox="1"/>
          <p:nvPr/>
        </p:nvSpPr>
        <p:spPr>
          <a:xfrm>
            <a:off x="540402" y="2068261"/>
            <a:ext cx="2228677" cy="369332"/>
          </a:xfrm>
          <a:prstGeom prst="rect">
            <a:avLst/>
          </a:prstGeom>
          <a:noFill/>
        </p:spPr>
        <p:txBody>
          <a:bodyPr wrap="square" rtlCol="0">
            <a:spAutoFit/>
          </a:bodyPr>
          <a:lstStyle/>
          <a:p>
            <a:r>
              <a:rPr lang="zh-CN" altLang="zh-CN" b="1" dirty="0"/>
              <a:t>人体红外感应模块</a:t>
            </a:r>
            <a:endParaRPr lang="zh-CN" altLang="en-US" b="1" dirty="0"/>
          </a:p>
        </p:txBody>
      </p:sp>
      <p:sp>
        <p:nvSpPr>
          <p:cNvPr id="2" name="文本框 1">
            <a:extLst>
              <a:ext uri="{FF2B5EF4-FFF2-40B4-BE49-F238E27FC236}">
                <a16:creationId xmlns:a16="http://schemas.microsoft.com/office/drawing/2014/main" id="{79D6B447-1CD1-492D-9620-4F3BF885E542}"/>
              </a:ext>
            </a:extLst>
          </p:cNvPr>
          <p:cNvSpPr txBox="1"/>
          <p:nvPr/>
        </p:nvSpPr>
        <p:spPr>
          <a:xfrm>
            <a:off x="540402" y="2542630"/>
            <a:ext cx="5015009" cy="1046440"/>
          </a:xfrm>
          <a:prstGeom prst="rect">
            <a:avLst/>
          </a:prstGeom>
          <a:noFill/>
        </p:spPr>
        <p:txBody>
          <a:bodyPr wrap="square" rtlCol="0">
            <a:spAutoFit/>
          </a:bodyPr>
          <a:lstStyle/>
          <a:p>
            <a:r>
              <a:rPr lang="en-US" altLang="zh-CN" sz="1100" dirty="0"/>
              <a:t>HC-SR501</a:t>
            </a:r>
            <a:r>
              <a:rPr lang="zh-CN" altLang="en-US" sz="1100" dirty="0"/>
              <a:t>可自动感应人体，感应范围较大，人进入其感应范围则输出高电平，人离开感应范围则自动延时关闭高电平，输出低电平。</a:t>
            </a:r>
          </a:p>
          <a:p>
            <a:r>
              <a:rPr lang="zh-CN" altLang="en-US" sz="1100" dirty="0"/>
              <a:t>功能：</a:t>
            </a:r>
            <a:r>
              <a:rPr lang="en-US" altLang="zh-CN" sz="1100" dirty="0"/>
              <a:t>1</a:t>
            </a:r>
            <a:r>
              <a:rPr lang="zh-CN" altLang="en-US" sz="1100" dirty="0"/>
              <a:t>、电源管控。当人体进入感应范围时，显示屏才进行工作，节省功耗。</a:t>
            </a:r>
          </a:p>
          <a:p>
            <a:r>
              <a:rPr lang="zh-CN" altLang="en-US" sz="1100" dirty="0"/>
              <a:t>          </a:t>
            </a:r>
            <a:r>
              <a:rPr lang="en-US" altLang="zh-CN" sz="1100" dirty="0"/>
              <a:t>2</a:t>
            </a:r>
            <a:r>
              <a:rPr lang="zh-CN" altLang="en-US" sz="1100" dirty="0"/>
              <a:t>、安防功能。可感应是否有人在家，有一定的防盗报警功能。</a:t>
            </a:r>
          </a:p>
          <a:p>
            <a:endParaRPr lang="zh-CN" altLang="en-US" dirty="0"/>
          </a:p>
        </p:txBody>
      </p:sp>
      <p:pic>
        <p:nvPicPr>
          <p:cNvPr id="19" name="图片 18">
            <a:extLst>
              <a:ext uri="{FF2B5EF4-FFF2-40B4-BE49-F238E27FC236}">
                <a16:creationId xmlns:a16="http://schemas.microsoft.com/office/drawing/2014/main" id="{5AE3101E-80F6-4BF2-B700-F0088BC3EA4D}"/>
              </a:ext>
            </a:extLst>
          </p:cNvPr>
          <p:cNvPicPr/>
          <p:nvPr/>
        </p:nvPicPr>
        <p:blipFill>
          <a:blip r:embed="rId6" cstate="print"/>
          <a:srcRect/>
          <a:stretch>
            <a:fillRect/>
          </a:stretch>
        </p:blipFill>
        <p:spPr bwMode="auto">
          <a:xfrm>
            <a:off x="540402" y="3429000"/>
            <a:ext cx="5274310" cy="3261360"/>
          </a:xfrm>
          <a:prstGeom prst="rect">
            <a:avLst/>
          </a:prstGeom>
          <a:noFill/>
          <a:ln w="9525">
            <a:noFill/>
            <a:miter lim="800000"/>
            <a:headEnd/>
            <a:tailEnd/>
          </a:ln>
        </p:spPr>
      </p:pic>
      <p:pic>
        <p:nvPicPr>
          <p:cNvPr id="20" name="图片 19">
            <a:extLst>
              <a:ext uri="{FF2B5EF4-FFF2-40B4-BE49-F238E27FC236}">
                <a16:creationId xmlns:a16="http://schemas.microsoft.com/office/drawing/2014/main" id="{AE7FF5D6-2647-48CF-9275-37EA665AA97C}"/>
              </a:ext>
            </a:extLst>
          </p:cNvPr>
          <p:cNvPicPr/>
          <p:nvPr/>
        </p:nvPicPr>
        <p:blipFill>
          <a:blip r:embed="rId7" cstate="print"/>
          <a:srcRect/>
          <a:stretch>
            <a:fillRect/>
          </a:stretch>
        </p:blipFill>
        <p:spPr bwMode="auto">
          <a:xfrm>
            <a:off x="7462560" y="3685055"/>
            <a:ext cx="4507230" cy="2865120"/>
          </a:xfrm>
          <a:prstGeom prst="rect">
            <a:avLst/>
          </a:prstGeom>
          <a:noFill/>
          <a:ln w="9525">
            <a:noFill/>
            <a:miter lim="800000"/>
            <a:headEnd/>
            <a:tailEnd/>
          </a:ln>
        </p:spPr>
      </p:pic>
      <p:pic>
        <p:nvPicPr>
          <p:cNvPr id="4" name="音频 3">
            <a:hlinkClick r:id="" action="ppaction://media"/>
            <a:extLst>
              <a:ext uri="{FF2B5EF4-FFF2-40B4-BE49-F238E27FC236}">
                <a16:creationId xmlns:a16="http://schemas.microsoft.com/office/drawing/2014/main" id="{EF444C35-39D3-400A-BF62-B0D7439AB9D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00645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6708">
        <p15:prstTrans prst="peelOff"/>
      </p:transition>
    </mc:Choice>
    <mc:Fallback>
      <p:transition spd="slow" advClick="0" advTm="6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6417" y="329486"/>
            <a:ext cx="8249383" cy="2023947"/>
            <a:chOff x="3288117" y="1703389"/>
            <a:chExt cx="8249383" cy="2023947"/>
          </a:xfrm>
        </p:grpSpPr>
        <p:grpSp>
          <p:nvGrpSpPr>
            <p:cNvPr id="5" name="íṧlidè"/>
            <p:cNvGrpSpPr/>
            <p:nvPr/>
          </p:nvGrpSpPr>
          <p:grpSpPr>
            <a:xfrm>
              <a:off x="5382058" y="1703389"/>
              <a:ext cx="1425820" cy="1425820"/>
              <a:chOff x="2494869" y="1558566"/>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sp>
          <p:nvSpPr>
            <p:cNvPr id="7" name="ísľïḍê"/>
            <p:cNvSpPr txBox="1"/>
            <p:nvPr/>
          </p:nvSpPr>
          <p:spPr bwMode="auto">
            <a:xfrm>
              <a:off x="3288117" y="3422623"/>
              <a:ext cx="8249383" cy="304713"/>
            </a:xfrm>
            <a:prstGeom prst="rect">
              <a:avLst/>
            </a:prstGeom>
            <a:noFill/>
          </p:spPr>
          <p:txBody>
            <a:bodyPr wrap="none" lIns="144000" tIns="0" rIns="144000" bIns="0" anchor="b" anchorCtr="0">
              <a:normAutofit/>
            </a:bodyPr>
            <a:lstStyle/>
            <a:p>
              <a:pPr algn="ctr">
                <a:defRPr/>
              </a:pPr>
              <a:r>
                <a:rPr lang="en-US" altLang="zh-CN" sz="1600" b="1" dirty="0">
                  <a:solidFill>
                    <a:schemeClr val="bg1"/>
                  </a:solidFill>
                  <a:cs typeface="+mn-ea"/>
                  <a:sym typeface="+mn-lt"/>
                </a:rPr>
                <a:t>ALTERA-EP4CE6F17C8</a:t>
              </a:r>
              <a:endParaRPr lang="zh-CN" altLang="en-US" sz="1600" b="1" dirty="0">
                <a:solidFill>
                  <a:schemeClr val="bg1"/>
                </a:solidFill>
                <a:cs typeface="+mn-ea"/>
                <a:sym typeface="+mn-lt"/>
              </a:endParaRPr>
            </a:p>
          </p:txBody>
        </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6" name="文本框 25">
            <a:extLst>
              <a:ext uri="{FF2B5EF4-FFF2-40B4-BE49-F238E27FC236}">
                <a16:creationId xmlns:a16="http://schemas.microsoft.com/office/drawing/2014/main" id="{AC69C27A-8B35-4B31-A736-A00E523499CA}"/>
              </a:ext>
            </a:extLst>
          </p:cNvPr>
          <p:cNvSpPr txBox="1"/>
          <p:nvPr/>
        </p:nvSpPr>
        <p:spPr>
          <a:xfrm>
            <a:off x="3593987" y="1273074"/>
            <a:ext cx="5004026" cy="523220"/>
          </a:xfrm>
          <a:prstGeom prst="rect">
            <a:avLst/>
          </a:prstGeom>
          <a:noFill/>
        </p:spPr>
        <p:txBody>
          <a:bodyPr wrap="square" rtlCol="0">
            <a:spAutoFit/>
          </a:bodyPr>
          <a:lstStyle/>
          <a:p>
            <a:pPr algn="ctr"/>
            <a:r>
              <a:rPr lang="en-US" altLang="zh-CN" sz="2800" b="1" kern="2200" spc="500" dirty="0"/>
              <a:t>STM32</a:t>
            </a:r>
            <a:r>
              <a:rPr lang="zh-CN" altLang="en-US" sz="2800" b="1" kern="2200" spc="500" dirty="0"/>
              <a:t>硬件部分介绍</a:t>
            </a:r>
          </a:p>
        </p:txBody>
      </p:sp>
      <p:sp>
        <p:nvSpPr>
          <p:cNvPr id="15" name="文本框 14">
            <a:extLst>
              <a:ext uri="{FF2B5EF4-FFF2-40B4-BE49-F238E27FC236}">
                <a16:creationId xmlns:a16="http://schemas.microsoft.com/office/drawing/2014/main" id="{6D82F51F-C89C-48EE-A39D-D36B4CC04BDB}"/>
              </a:ext>
            </a:extLst>
          </p:cNvPr>
          <p:cNvSpPr txBox="1"/>
          <p:nvPr/>
        </p:nvSpPr>
        <p:spPr>
          <a:xfrm>
            <a:off x="1720026" y="2353433"/>
            <a:ext cx="2228677" cy="369332"/>
          </a:xfrm>
          <a:prstGeom prst="rect">
            <a:avLst/>
          </a:prstGeom>
          <a:noFill/>
        </p:spPr>
        <p:txBody>
          <a:bodyPr wrap="square" rtlCol="0">
            <a:spAutoFit/>
          </a:bodyPr>
          <a:lstStyle/>
          <a:p>
            <a:r>
              <a:rPr lang="zh-CN" altLang="zh-CN" b="1" dirty="0"/>
              <a:t>显示模块</a:t>
            </a:r>
            <a:endParaRPr lang="zh-CN" altLang="en-US" b="1" dirty="0"/>
          </a:p>
        </p:txBody>
      </p:sp>
      <p:sp>
        <p:nvSpPr>
          <p:cNvPr id="2" name="文本框 1">
            <a:extLst>
              <a:ext uri="{FF2B5EF4-FFF2-40B4-BE49-F238E27FC236}">
                <a16:creationId xmlns:a16="http://schemas.microsoft.com/office/drawing/2014/main" id="{79D6B447-1CD1-492D-9620-4F3BF885E542}"/>
              </a:ext>
            </a:extLst>
          </p:cNvPr>
          <p:cNvSpPr txBox="1"/>
          <p:nvPr/>
        </p:nvSpPr>
        <p:spPr>
          <a:xfrm>
            <a:off x="1720027" y="2827802"/>
            <a:ext cx="2651372" cy="1384995"/>
          </a:xfrm>
          <a:prstGeom prst="rect">
            <a:avLst/>
          </a:prstGeom>
          <a:noFill/>
        </p:spPr>
        <p:txBody>
          <a:bodyPr wrap="square" rtlCol="0">
            <a:spAutoFit/>
          </a:bodyPr>
          <a:lstStyle/>
          <a:p>
            <a:r>
              <a:rPr lang="en-US" altLang="zh-CN" sz="1100" dirty="0"/>
              <a:t>LCD12864</a:t>
            </a:r>
            <a:r>
              <a:rPr lang="zh-CN" altLang="en-US" sz="1100" dirty="0"/>
              <a:t>液晶显示模块内置</a:t>
            </a:r>
            <a:r>
              <a:rPr lang="en-US" altLang="zh-CN" sz="1100" dirty="0"/>
              <a:t>ST7920</a:t>
            </a:r>
            <a:r>
              <a:rPr lang="zh-CN" altLang="en-US" sz="1100" dirty="0"/>
              <a:t>液晶驱动芯片，内含中英文字库，可用并行或串行方式进行命令或数据读写。</a:t>
            </a:r>
          </a:p>
          <a:p>
            <a:endParaRPr lang="en-US" altLang="zh-CN" sz="1100" dirty="0"/>
          </a:p>
          <a:p>
            <a:r>
              <a:rPr lang="zh-CN" altLang="en-US" sz="1100" dirty="0"/>
              <a:t>功能：可配合按键模块形成交互界面，进行数据反馈，信息查询等。</a:t>
            </a:r>
          </a:p>
          <a:p>
            <a:endParaRPr lang="zh-CN" altLang="en-US" dirty="0"/>
          </a:p>
        </p:txBody>
      </p:sp>
      <p:pic>
        <p:nvPicPr>
          <p:cNvPr id="18" name="图片 17">
            <a:extLst>
              <a:ext uri="{FF2B5EF4-FFF2-40B4-BE49-F238E27FC236}">
                <a16:creationId xmlns:a16="http://schemas.microsoft.com/office/drawing/2014/main" id="{286F290B-1A56-4146-B41F-2999D439E169}"/>
              </a:ext>
            </a:extLst>
          </p:cNvPr>
          <p:cNvPicPr/>
          <p:nvPr/>
        </p:nvPicPr>
        <p:blipFill>
          <a:blip r:embed="rId6" cstate="print"/>
          <a:srcRect/>
          <a:stretch>
            <a:fillRect/>
          </a:stretch>
        </p:blipFill>
        <p:spPr bwMode="auto">
          <a:xfrm>
            <a:off x="4965898" y="2353433"/>
            <a:ext cx="5506076" cy="4392425"/>
          </a:xfrm>
          <a:prstGeom prst="rect">
            <a:avLst/>
          </a:prstGeom>
          <a:noFill/>
          <a:ln w="9525">
            <a:noFill/>
            <a:miter lim="800000"/>
            <a:headEnd/>
            <a:tailEnd/>
          </a:ln>
        </p:spPr>
      </p:pic>
      <p:pic>
        <p:nvPicPr>
          <p:cNvPr id="4" name="音频 3">
            <a:hlinkClick r:id="" action="ppaction://media"/>
            <a:extLst>
              <a:ext uri="{FF2B5EF4-FFF2-40B4-BE49-F238E27FC236}">
                <a16:creationId xmlns:a16="http://schemas.microsoft.com/office/drawing/2014/main" id="{0F9DAF43-1E72-4EDE-A579-A2664D79E3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752922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30698">
        <p15:prstTrans prst="peelOff"/>
      </p:transition>
    </mc:Choice>
    <mc:Fallback>
      <p:transition spd="slow" advClick="0" advTm="306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25839124"/>
              </p:ext>
            </p:extLst>
          </p:nvPr>
        </p:nvGraphicFramePr>
        <p:xfrm>
          <a:off x="2277534" y="1900689"/>
          <a:ext cx="7501466" cy="4580819"/>
        </p:xfrm>
        <a:graphic>
          <a:graphicData uri="http://schemas.openxmlformats.org/drawingml/2006/table">
            <a:tbl>
              <a:tblPr firstRow="1" bandRow="1">
                <a:tableStyleId>{5C22544A-7EE6-4342-B048-85BDC9FD1C3A}</a:tableStyleId>
              </a:tblPr>
              <a:tblGrid>
                <a:gridCol w="1949416">
                  <a:extLst>
                    <a:ext uri="{9D8B030D-6E8A-4147-A177-3AD203B41FA5}">
                      <a16:colId xmlns:a16="http://schemas.microsoft.com/office/drawing/2014/main" val="20000"/>
                    </a:ext>
                  </a:extLst>
                </a:gridCol>
                <a:gridCol w="1801317">
                  <a:extLst>
                    <a:ext uri="{9D8B030D-6E8A-4147-A177-3AD203B41FA5}">
                      <a16:colId xmlns:a16="http://schemas.microsoft.com/office/drawing/2014/main" val="20001"/>
                    </a:ext>
                  </a:extLst>
                </a:gridCol>
                <a:gridCol w="2274736">
                  <a:extLst>
                    <a:ext uri="{9D8B030D-6E8A-4147-A177-3AD203B41FA5}">
                      <a16:colId xmlns:a16="http://schemas.microsoft.com/office/drawing/2014/main" val="20002"/>
                    </a:ext>
                  </a:extLst>
                </a:gridCol>
                <a:gridCol w="1475997">
                  <a:extLst>
                    <a:ext uri="{9D8B030D-6E8A-4147-A177-3AD203B41FA5}">
                      <a16:colId xmlns:a16="http://schemas.microsoft.com/office/drawing/2014/main" val="20003"/>
                    </a:ext>
                  </a:extLst>
                </a:gridCol>
              </a:tblGrid>
              <a:tr h="843835">
                <a:tc>
                  <a:txBody>
                    <a:bodyPr/>
                    <a:lstStyle/>
                    <a:p>
                      <a:r>
                        <a:rPr lang="zh-CN" altLang="en-US" dirty="0">
                          <a:solidFill>
                            <a:schemeClr val="tx1"/>
                          </a:solidFill>
                        </a:rPr>
                        <a:t>硬件名称</a:t>
                      </a:r>
                    </a:p>
                  </a:txBody>
                  <a:tcPr>
                    <a:solidFill>
                      <a:schemeClr val="accent5">
                        <a:lumMod val="20000"/>
                        <a:lumOff val="80000"/>
                      </a:schemeClr>
                    </a:solidFill>
                  </a:tcPr>
                </a:tc>
                <a:tc>
                  <a:txBody>
                    <a:bodyPr/>
                    <a:lstStyle/>
                    <a:p>
                      <a:r>
                        <a:rPr lang="zh-CN" altLang="en-US" dirty="0">
                          <a:solidFill>
                            <a:schemeClr val="tx1"/>
                          </a:solidFill>
                        </a:rPr>
                        <a:t>大概价目</a:t>
                      </a:r>
                    </a:p>
                  </a:txBody>
                  <a:tcP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硬件名称</a:t>
                      </a:r>
                    </a:p>
                    <a:p>
                      <a:endParaRPr lang="zh-CN" altLang="en-US" dirty="0"/>
                    </a:p>
                  </a:txBody>
                  <a:tcP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大概价目</a:t>
                      </a:r>
                    </a:p>
                    <a:p>
                      <a:endParaRPr lang="zh-CN" altLang="en-US" dirty="0"/>
                    </a:p>
                  </a:txBody>
                  <a:tcPr>
                    <a:solidFill>
                      <a:schemeClr val="accent5">
                        <a:lumMod val="20000"/>
                        <a:lumOff val="80000"/>
                      </a:schemeClr>
                    </a:solidFill>
                  </a:tcPr>
                </a:tc>
                <a:extLst>
                  <a:ext uri="{0D108BD9-81ED-4DB2-BD59-A6C34878D82A}">
                    <a16:rowId xmlns:a16="http://schemas.microsoft.com/office/drawing/2014/main" val="10000"/>
                  </a:ext>
                </a:extLst>
              </a:tr>
              <a:tr h="843835">
                <a:tc>
                  <a:txBody>
                    <a:bodyPr/>
                    <a:lstStyle/>
                    <a:p>
                      <a:r>
                        <a:rPr lang="en-US" altLang="zh-CN" dirty="0"/>
                        <a:t>Raspberry pi 4</a:t>
                      </a:r>
                    </a:p>
                  </a:txBody>
                  <a:tcPr>
                    <a:solidFill>
                      <a:schemeClr val="accent5">
                        <a:lumMod val="20000"/>
                        <a:lumOff val="80000"/>
                      </a:schemeClr>
                    </a:solidFill>
                  </a:tcPr>
                </a:tc>
                <a:tc>
                  <a:txBody>
                    <a:bodyPr/>
                    <a:lstStyle/>
                    <a:p>
                      <a:r>
                        <a:rPr lang="zh-CN" altLang="en-US" dirty="0"/>
                        <a:t>已有</a:t>
                      </a:r>
                    </a:p>
                  </a:txBody>
                  <a:tcPr>
                    <a:solidFill>
                      <a:schemeClr val="accent5">
                        <a:lumMod val="20000"/>
                        <a:lumOff val="80000"/>
                      </a:schemeClr>
                    </a:solidFill>
                  </a:tcPr>
                </a:tc>
                <a:tc>
                  <a:txBody>
                    <a:bodyPr/>
                    <a:lstStyle/>
                    <a:p>
                      <a:r>
                        <a:rPr lang="en-US" altLang="zh-CN" sz="1800" dirty="0"/>
                        <a:t>HC-</a:t>
                      </a:r>
                      <a:r>
                        <a:rPr lang="en-US" altLang="zh-CN" sz="1800" dirty="0" err="1"/>
                        <a:t>SR501</a:t>
                      </a:r>
                      <a:r>
                        <a:rPr lang="zh-CN" altLang="en-US" sz="1800" dirty="0"/>
                        <a:t>人体红外感应模块</a:t>
                      </a:r>
                      <a:endParaRPr lang="zh-CN" altLang="en-US" dirty="0"/>
                    </a:p>
                  </a:txBody>
                  <a:tcPr>
                    <a:solidFill>
                      <a:schemeClr val="accent5">
                        <a:lumMod val="20000"/>
                        <a:lumOff val="80000"/>
                      </a:schemeClr>
                    </a:solidFill>
                  </a:tcPr>
                </a:tc>
                <a:tc>
                  <a:txBody>
                    <a:bodyPr/>
                    <a:lstStyle/>
                    <a:p>
                      <a:r>
                        <a:rPr lang="en-US" altLang="zh-CN" dirty="0"/>
                        <a:t>6</a:t>
                      </a:r>
                      <a:r>
                        <a:rPr lang="zh-CN" altLang="en-US" dirty="0"/>
                        <a:t>元</a:t>
                      </a:r>
                    </a:p>
                  </a:txBody>
                  <a:tcPr>
                    <a:solidFill>
                      <a:schemeClr val="accent5">
                        <a:lumMod val="20000"/>
                        <a:lumOff val="80000"/>
                      </a:schemeClr>
                    </a:solidFill>
                  </a:tcPr>
                </a:tc>
                <a:extLst>
                  <a:ext uri="{0D108BD9-81ED-4DB2-BD59-A6C34878D82A}">
                    <a16:rowId xmlns:a16="http://schemas.microsoft.com/office/drawing/2014/main" val="10001"/>
                  </a:ext>
                </a:extLst>
              </a:tr>
              <a:tr h="1205479">
                <a:tc>
                  <a:txBody>
                    <a:bodyPr/>
                    <a:lstStyle/>
                    <a:p>
                      <a:r>
                        <a:rPr lang="zh-CN" altLang="en-US" dirty="0"/>
                        <a:t>摄像模块</a:t>
                      </a:r>
                    </a:p>
                    <a:p>
                      <a:r>
                        <a:rPr lang="en-US" altLang="zh-CN" dirty="0" err="1"/>
                        <a:t>CH960</a:t>
                      </a:r>
                      <a:r>
                        <a:rPr lang="en-US" altLang="zh-CN" dirty="0"/>
                        <a:t>-001063</a:t>
                      </a:r>
                    </a:p>
                    <a:p>
                      <a:endParaRPr lang="zh-CN" altLang="en-US" dirty="0"/>
                    </a:p>
                  </a:txBody>
                  <a:tcPr>
                    <a:solidFill>
                      <a:schemeClr val="accent5">
                        <a:lumMod val="20000"/>
                        <a:lumOff val="80000"/>
                      </a:schemeClr>
                    </a:solidFill>
                  </a:tcPr>
                </a:tc>
                <a:tc>
                  <a:txBody>
                    <a:bodyPr/>
                    <a:lstStyle/>
                    <a:p>
                      <a:r>
                        <a:rPr lang="zh-CN" altLang="en-US" dirty="0"/>
                        <a:t>已有</a:t>
                      </a:r>
                    </a:p>
                  </a:txBody>
                  <a:tcP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DS1302</a:t>
                      </a:r>
                      <a:r>
                        <a:rPr lang="zh-CN" altLang="en-US" dirty="0"/>
                        <a:t>时钟模块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solidFill>
                      <a:schemeClr val="accent5">
                        <a:lumMod val="20000"/>
                        <a:lumOff val="80000"/>
                      </a:schemeClr>
                    </a:solidFill>
                  </a:tcPr>
                </a:tc>
                <a:tc>
                  <a:txBody>
                    <a:bodyPr/>
                    <a:lstStyle/>
                    <a:p>
                      <a:r>
                        <a:rPr lang="en-US" altLang="zh-CN" dirty="0"/>
                        <a:t>3</a:t>
                      </a:r>
                      <a:r>
                        <a:rPr lang="zh-CN" altLang="en-US" dirty="0"/>
                        <a:t>元</a:t>
                      </a:r>
                    </a:p>
                  </a:txBody>
                  <a:tcPr>
                    <a:solidFill>
                      <a:schemeClr val="accent5">
                        <a:lumMod val="20000"/>
                        <a:lumOff val="80000"/>
                      </a:schemeClr>
                    </a:solidFill>
                  </a:tcPr>
                </a:tc>
                <a:extLst>
                  <a:ext uri="{0D108BD9-81ED-4DB2-BD59-A6C34878D82A}">
                    <a16:rowId xmlns:a16="http://schemas.microsoft.com/office/drawing/2014/main" val="10002"/>
                  </a:ext>
                </a:extLst>
              </a:tr>
              <a:tr h="843835">
                <a:tc>
                  <a:txBody>
                    <a:bodyPr/>
                    <a:lstStyle/>
                    <a:p>
                      <a:r>
                        <a:rPr lang="en-US" altLang="zh-CN" dirty="0" err="1"/>
                        <a:t>Stm32</a:t>
                      </a:r>
                      <a:r>
                        <a:rPr lang="zh-CN" altLang="en-US" dirty="0"/>
                        <a:t>开发板</a:t>
                      </a:r>
                    </a:p>
                  </a:txBody>
                  <a:tcPr>
                    <a:solidFill>
                      <a:schemeClr val="accent5">
                        <a:lumMod val="20000"/>
                        <a:lumOff val="80000"/>
                      </a:schemeClr>
                    </a:solidFill>
                  </a:tcPr>
                </a:tc>
                <a:tc>
                  <a:txBody>
                    <a:bodyPr/>
                    <a:lstStyle/>
                    <a:p>
                      <a:r>
                        <a:rPr lang="en-US" altLang="zh-CN" dirty="0"/>
                        <a:t>230</a:t>
                      </a:r>
                      <a:r>
                        <a:rPr lang="zh-CN" altLang="en-US" dirty="0"/>
                        <a:t>元</a:t>
                      </a:r>
                    </a:p>
                  </a:txBody>
                  <a:tcP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LCD12864</a:t>
                      </a:r>
                      <a:r>
                        <a:rPr lang="zh-CN" altLang="en-US" dirty="0"/>
                        <a:t>液晶显示模块</a:t>
                      </a:r>
                    </a:p>
                  </a:txBody>
                  <a:tcPr>
                    <a:solidFill>
                      <a:schemeClr val="accent5">
                        <a:lumMod val="20000"/>
                        <a:lumOff val="80000"/>
                      </a:schemeClr>
                    </a:solidFill>
                  </a:tcPr>
                </a:tc>
                <a:tc>
                  <a:txBody>
                    <a:bodyPr/>
                    <a:lstStyle/>
                    <a:p>
                      <a:r>
                        <a:rPr lang="en-US" altLang="zh-CN" dirty="0"/>
                        <a:t>33</a:t>
                      </a:r>
                      <a:r>
                        <a:rPr lang="zh-CN" altLang="en-US" dirty="0"/>
                        <a:t>元</a:t>
                      </a:r>
                    </a:p>
                  </a:txBody>
                  <a:tcPr>
                    <a:solidFill>
                      <a:schemeClr val="accent5">
                        <a:lumMod val="20000"/>
                        <a:lumOff val="80000"/>
                      </a:schemeClr>
                    </a:solidFill>
                  </a:tcPr>
                </a:tc>
                <a:extLst>
                  <a:ext uri="{0D108BD9-81ED-4DB2-BD59-A6C34878D82A}">
                    <a16:rowId xmlns:a16="http://schemas.microsoft.com/office/drawing/2014/main" val="10003"/>
                  </a:ext>
                </a:extLst>
              </a:tr>
              <a:tr h="843835">
                <a:tc>
                  <a:txBody>
                    <a:bodyPr/>
                    <a:lstStyle/>
                    <a:p>
                      <a:r>
                        <a:rPr lang="en-US" altLang="zh-CN" sz="1800" dirty="0" err="1"/>
                        <a:t>DHT22</a:t>
                      </a:r>
                      <a:r>
                        <a:rPr lang="zh-CN" altLang="zh-CN" sz="1800" dirty="0"/>
                        <a:t>数字温湿度传感器</a:t>
                      </a:r>
                      <a:endParaRPr lang="zh-CN" altLang="en-US" dirty="0"/>
                    </a:p>
                  </a:txBody>
                  <a:tcPr>
                    <a:solidFill>
                      <a:schemeClr val="accent5">
                        <a:lumMod val="20000"/>
                        <a:lumOff val="80000"/>
                      </a:schemeClr>
                    </a:solidFill>
                  </a:tcPr>
                </a:tc>
                <a:tc>
                  <a:txBody>
                    <a:bodyPr/>
                    <a:lstStyle/>
                    <a:p>
                      <a:r>
                        <a:rPr lang="en-US" altLang="zh-CN" dirty="0"/>
                        <a:t>26</a:t>
                      </a:r>
                      <a:r>
                        <a:rPr lang="zh-CN" altLang="en-US" dirty="0"/>
                        <a:t>元</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SKB369</a:t>
                      </a:r>
                      <a:r>
                        <a:rPr lang="zh-CN" altLang="en-US" dirty="0"/>
                        <a:t>蓝牙模块</a:t>
                      </a:r>
                    </a:p>
                    <a:p>
                      <a:endParaRPr lang="zh-CN" altLang="en-US" dirty="0"/>
                    </a:p>
                  </a:txBody>
                  <a:tcPr>
                    <a:solidFill>
                      <a:schemeClr val="accent5">
                        <a:lumMod val="20000"/>
                        <a:lumOff val="80000"/>
                      </a:schemeClr>
                    </a:solidFill>
                  </a:tcPr>
                </a:tc>
                <a:tc>
                  <a:txBody>
                    <a:bodyPr/>
                    <a:lstStyle/>
                    <a:p>
                      <a:r>
                        <a:rPr lang="zh-CN" altLang="en-US" sz="1600" dirty="0"/>
                        <a:t>已有</a:t>
                      </a:r>
                    </a:p>
                  </a:txBody>
                  <a:tcPr>
                    <a:solidFill>
                      <a:schemeClr val="accent5">
                        <a:lumMod val="20000"/>
                        <a:lumOff val="80000"/>
                      </a:schemeClr>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9999133" y="6112176"/>
            <a:ext cx="1972733" cy="369332"/>
          </a:xfrm>
          <a:prstGeom prst="rect">
            <a:avLst/>
          </a:prstGeom>
          <a:noFill/>
        </p:spPr>
        <p:txBody>
          <a:bodyPr wrap="square" rtlCol="0">
            <a:spAutoFit/>
          </a:bodyPr>
          <a:lstStyle/>
          <a:p>
            <a:r>
              <a:rPr lang="zh-CN" altLang="en-US" b="1" dirty="0">
                <a:solidFill>
                  <a:prstClr val="black"/>
                </a:solidFill>
                <a:latin typeface="Calibri"/>
                <a:ea typeface="宋体" panose="02010600030101010101" pitchFamily="2" charset="-122"/>
              </a:rPr>
              <a:t>总计：约</a:t>
            </a:r>
            <a:r>
              <a:rPr lang="en-US" altLang="zh-CN" b="1" dirty="0">
                <a:solidFill>
                  <a:prstClr val="black"/>
                </a:solidFill>
                <a:latin typeface="Calibri"/>
                <a:ea typeface="宋体" panose="02010600030101010101" pitchFamily="2" charset="-122"/>
              </a:rPr>
              <a:t>298</a:t>
            </a:r>
            <a:r>
              <a:rPr lang="zh-CN" altLang="en-US" b="1" dirty="0">
                <a:solidFill>
                  <a:prstClr val="black"/>
                </a:solidFill>
                <a:latin typeface="Calibri"/>
                <a:ea typeface="宋体" panose="02010600030101010101" pitchFamily="2" charset="-122"/>
              </a:rPr>
              <a:t>元</a:t>
            </a:r>
          </a:p>
        </p:txBody>
      </p:sp>
      <p:grpSp>
        <p:nvGrpSpPr>
          <p:cNvPr id="7" name="íṧlidè">
            <a:extLst>
              <a:ext uri="{FF2B5EF4-FFF2-40B4-BE49-F238E27FC236}">
                <a16:creationId xmlns:a16="http://schemas.microsoft.com/office/drawing/2014/main" id="{44C508EA-54BB-46D7-9E77-8E323AAC547E}"/>
              </a:ext>
            </a:extLst>
          </p:cNvPr>
          <p:cNvGrpSpPr/>
          <p:nvPr/>
        </p:nvGrpSpPr>
        <p:grpSpPr>
          <a:xfrm>
            <a:off x="419153" y="257229"/>
            <a:ext cx="1425820" cy="1425820"/>
            <a:chOff x="2494869" y="1558566"/>
            <a:chExt cx="1008112" cy="1008112"/>
          </a:xfrm>
        </p:grpSpPr>
        <p:sp>
          <p:nvSpPr>
            <p:cNvPr id="9" name="í$ḻîḍe">
              <a:extLst>
                <a:ext uri="{FF2B5EF4-FFF2-40B4-BE49-F238E27FC236}">
                  <a16:creationId xmlns:a16="http://schemas.microsoft.com/office/drawing/2014/main" id="{AB7D6C6F-259E-45EA-83C3-900B26335174}"/>
                </a:ext>
              </a:extLst>
            </p:cNvPr>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a:extLst>
                <a:ext uri="{FF2B5EF4-FFF2-40B4-BE49-F238E27FC236}">
                  <a16:creationId xmlns:a16="http://schemas.microsoft.com/office/drawing/2014/main" id="{E74291BF-D581-4436-8CFA-51F0F16A4B26}"/>
                </a:ext>
              </a:extLst>
            </p:cNvPr>
            <p:cNvSpPr/>
            <p:nvPr/>
          </p:nvSpPr>
          <p:spPr>
            <a:xfrm>
              <a:off x="2494869" y="1558566"/>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a:extLst>
                <a:ext uri="{FF2B5EF4-FFF2-40B4-BE49-F238E27FC236}">
                  <a16:creationId xmlns:a16="http://schemas.microsoft.com/office/drawing/2014/main" id="{04027445-D2EC-4048-A331-9E479AA57E5B}"/>
                </a:ext>
              </a:extLst>
            </p:cNvPr>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grpSp>
        <p:nvGrpSpPr>
          <p:cNvPr id="12" name="组合 11">
            <a:extLst>
              <a:ext uri="{FF2B5EF4-FFF2-40B4-BE49-F238E27FC236}">
                <a16:creationId xmlns:a16="http://schemas.microsoft.com/office/drawing/2014/main" id="{93A15130-72B5-47AB-A8B8-DF3FE0E62405}"/>
              </a:ext>
            </a:extLst>
          </p:cNvPr>
          <p:cNvGrpSpPr/>
          <p:nvPr/>
        </p:nvGrpSpPr>
        <p:grpSpPr>
          <a:xfrm>
            <a:off x="5213803" y="-885825"/>
            <a:ext cx="1771650" cy="1771650"/>
            <a:chOff x="4953000" y="-877810"/>
            <a:chExt cx="1771650" cy="1771650"/>
          </a:xfrm>
        </p:grpSpPr>
        <p:sp>
          <p:nvSpPr>
            <p:cNvPr id="13" name="菱形 12">
              <a:extLst>
                <a:ext uri="{FF2B5EF4-FFF2-40B4-BE49-F238E27FC236}">
                  <a16:creationId xmlns:a16="http://schemas.microsoft.com/office/drawing/2014/main" id="{0772C1BE-109A-446E-9C6F-8AEF91A1A222}"/>
                </a:ext>
              </a:extLst>
            </p:cNvPr>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4" name="two-leaves_78415">
              <a:extLst>
                <a:ext uri="{FF2B5EF4-FFF2-40B4-BE49-F238E27FC236}">
                  <a16:creationId xmlns:a16="http://schemas.microsoft.com/office/drawing/2014/main" id="{0A4AEDD7-1B82-46E2-AE2B-DB2C6D0E6512}"/>
                </a:ext>
              </a:extLst>
            </p:cNvPr>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15" name="ísḻíḑé">
            <a:extLst>
              <a:ext uri="{FF2B5EF4-FFF2-40B4-BE49-F238E27FC236}">
                <a16:creationId xmlns:a16="http://schemas.microsoft.com/office/drawing/2014/main" id="{6532526B-FB23-4CA8-BA80-A25DB4E5BAD9}"/>
              </a:ext>
            </a:extLst>
          </p:cNvPr>
          <p:cNvSpPr/>
          <p:nvPr/>
        </p:nvSpPr>
        <p:spPr>
          <a:xfrm>
            <a:off x="3381821" y="970139"/>
            <a:ext cx="5428358" cy="545042"/>
          </a:xfrm>
          <a:prstGeom prst="rect">
            <a:avLst/>
          </a:prstGeom>
        </p:spPr>
        <p:txBody>
          <a:bodyPr wrap="none">
            <a:normAutofit/>
          </a:bodyPr>
          <a:lstStyle/>
          <a:p>
            <a:pPr algn="ctr">
              <a:lnSpc>
                <a:spcPct val="150000"/>
              </a:lnSpc>
            </a:pPr>
            <a:r>
              <a:rPr lang="zh-CN" altLang="en-US" b="1" spc="600" dirty="0">
                <a:solidFill>
                  <a:prstClr val="black"/>
                </a:solidFill>
                <a:latin typeface="微软雅黑"/>
                <a:ea typeface="微软雅黑"/>
                <a:cs typeface="+mn-ea"/>
                <a:sym typeface="+mn-lt"/>
              </a:rPr>
              <a:t>硬件清单及价目汇总</a:t>
            </a:r>
          </a:p>
        </p:txBody>
      </p:sp>
      <p:pic>
        <p:nvPicPr>
          <p:cNvPr id="2" name="音频 1">
            <a:hlinkClick r:id="" action="ppaction://media"/>
            <a:extLst>
              <a:ext uri="{FF2B5EF4-FFF2-40B4-BE49-F238E27FC236}">
                <a16:creationId xmlns:a16="http://schemas.microsoft.com/office/drawing/2014/main" id="{72A463BC-ECCC-4A03-87F8-617B291796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69"/>
    </mc:Choice>
    <mc:Fallback>
      <p:transition spd="slow" advTm="10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Z</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508105"/>
            <a:chOff x="512473" y="2917882"/>
            <a:chExt cx="5165792" cy="1508105"/>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508105"/>
            </a:xfrm>
            <a:prstGeom prst="rect">
              <a:avLst/>
            </a:prstGeom>
            <a:noFill/>
          </p:spPr>
          <p:txBody>
            <a:bodyPr wrap="square" rtlCol="0">
              <a:spAutoFit/>
            </a:bodyPr>
            <a:lstStyle/>
            <a:p>
              <a:pPr algn="ctr"/>
              <a:r>
                <a:rPr lang="en-US" altLang="zh-CN" sz="4800" b="1" dirty="0">
                  <a:solidFill>
                    <a:schemeClr val="tx2"/>
                  </a:solidFill>
                  <a:cs typeface="+mn-ea"/>
                  <a:sym typeface="+mn-lt"/>
                </a:rPr>
                <a:t>PART-04</a:t>
              </a:r>
            </a:p>
            <a:p>
              <a:pPr algn="ctr"/>
              <a:r>
                <a:rPr lang="zh-CN" altLang="en-US" sz="4400" b="1" spc="600" dirty="0">
                  <a:cs typeface="+mn-ea"/>
                  <a:sym typeface="+mn-lt"/>
                </a:rPr>
                <a:t>工作分配</a:t>
              </a:r>
            </a:p>
          </p:txBody>
        </p:sp>
      </p:grpSp>
      <p:sp>
        <p:nvSpPr>
          <p:cNvPr id="9"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5" cstate="print"/>
            <a:srcRect/>
            <a:stretch>
              <a:fillRect l="-30000" r="-10000"/>
            </a:stretch>
          </a:blipFill>
          <a:ln>
            <a:noFill/>
          </a:ln>
        </p:spPr>
      </p:sp>
      <p:pic>
        <p:nvPicPr>
          <p:cNvPr id="2" name="音频 1">
            <a:hlinkClick r:id="" action="ppaction://media"/>
            <a:extLst>
              <a:ext uri="{FF2B5EF4-FFF2-40B4-BE49-F238E27FC236}">
                <a16:creationId xmlns:a16="http://schemas.microsoft.com/office/drawing/2014/main" id="{AEA90675-7B61-42F4-892E-A1E3572F06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advClick="0" advTm="4466">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a00e71e-39de-470e-aac6-c247570e0d3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800100" y="1296955"/>
            <a:ext cx="10591800" cy="4404049"/>
            <a:chOff x="800100" y="1697839"/>
            <a:chExt cx="10591800" cy="3457442"/>
          </a:xfrm>
        </p:grpSpPr>
        <p:sp>
          <p:nvSpPr>
            <p:cNvPr id="4" name="îsliḍè"/>
            <p:cNvSpPr/>
            <p:nvPr/>
          </p:nvSpPr>
          <p:spPr>
            <a:xfrm>
              <a:off x="800100" y="2309723"/>
              <a:ext cx="10591800" cy="2845558"/>
            </a:xfrm>
            <a:prstGeom prst="roundRect">
              <a:avLst/>
            </a:prstGeom>
            <a:blipFill dpi="0" rotWithShape="1">
              <a:blip r:embed="rId6" cstate="print">
                <a:extLst>
                  <a:ext uri="{28A0092B-C50C-407E-A947-70E740481C1C}">
                    <a14:useLocalDpi xmlns:a14="http://schemas.microsoft.com/office/drawing/2010/main" val="0"/>
                  </a:ext>
                </a:extLst>
              </a:blip>
              <a:srcRect/>
              <a:stretch>
                <a:fillRect t="-30000" b="-30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5" name="íṧlidè"/>
            <p:cNvGrpSpPr/>
            <p:nvPr/>
          </p:nvGrpSpPr>
          <p:grpSpPr>
            <a:xfrm>
              <a:off x="5383092" y="1697839"/>
              <a:ext cx="1425820" cy="1425820"/>
              <a:chOff x="2495600" y="1554642"/>
              <a:chExt cx="1008112" cy="1008112"/>
            </a:xfrm>
          </p:grpSpPr>
          <p:sp>
            <p:nvSpPr>
              <p:cNvPr id="9" name="í$ḻîḍe"/>
              <p:cNvSpPr/>
              <p:nvPr/>
            </p:nvSpPr>
            <p:spPr>
              <a:xfrm>
                <a:off x="2567608" y="1626650"/>
                <a:ext cx="864096" cy="864096"/>
              </a:xfrm>
              <a:prstGeom prst="ellipse">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0" name="iš1ïḍè"/>
              <p:cNvSpPr/>
              <p:nvPr/>
            </p:nvSpPr>
            <p:spPr>
              <a:xfrm>
                <a:off x="2495600" y="1554642"/>
                <a:ext cx="1008112" cy="1008112"/>
              </a:xfrm>
              <a:prstGeom prst="ellipse">
                <a:avLst/>
              </a:prstGeom>
              <a:no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11" name="îṥľíde"/>
              <p:cNvSpPr/>
              <p:nvPr/>
            </p:nvSpPr>
            <p:spPr bwMode="auto">
              <a:xfrm>
                <a:off x="2748894" y="1808667"/>
                <a:ext cx="500062" cy="50006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grpSp>
      </p:grpSp>
      <p:grpSp>
        <p:nvGrpSpPr>
          <p:cNvPr id="12" name="组合 11"/>
          <p:cNvGrpSpPr/>
          <p:nvPr/>
        </p:nvGrpSpPr>
        <p:grpSpPr>
          <a:xfrm>
            <a:off x="5213803" y="-885825"/>
            <a:ext cx="1771650" cy="1771650"/>
            <a:chOff x="4953000" y="-877810"/>
            <a:chExt cx="1771650" cy="1771650"/>
          </a:xfrm>
        </p:grpSpPr>
        <p:sp>
          <p:nvSpPr>
            <p:cNvPr id="13" name="菱形 12"/>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9BD7EB5-8394-41A4-9FB6-BAA85AA36139}"/>
              </a:ext>
            </a:extLst>
          </p:cNvPr>
          <p:cNvSpPr txBox="1"/>
          <p:nvPr/>
        </p:nvSpPr>
        <p:spPr>
          <a:xfrm>
            <a:off x="1095982" y="2329797"/>
            <a:ext cx="3513666" cy="1323439"/>
          </a:xfrm>
          <a:prstGeom prst="rect">
            <a:avLst/>
          </a:prstGeom>
          <a:noFill/>
        </p:spPr>
        <p:txBody>
          <a:bodyPr wrap="square" rtlCol="0">
            <a:spAutoFit/>
          </a:bodyPr>
          <a:lstStyle/>
          <a:p>
            <a:r>
              <a:rPr lang="zh-CN" altLang="en-US" sz="1600" dirty="0">
                <a:solidFill>
                  <a:schemeClr val="bg1"/>
                </a:solidFill>
              </a:rPr>
              <a:t>黄展峰：</a:t>
            </a:r>
            <a:endParaRPr lang="en-US" altLang="zh-CN" sz="1600" dirty="0">
              <a:solidFill>
                <a:schemeClr val="bg1"/>
              </a:solidFill>
            </a:endParaRPr>
          </a:p>
          <a:p>
            <a:r>
              <a:rPr lang="zh-CN" altLang="en-US" sz="1600" dirty="0">
                <a:solidFill>
                  <a:schemeClr val="bg1"/>
                </a:solidFill>
              </a:rPr>
              <a:t>和成泽森一起负责人脸识别系统在树莓派上的搭建，</a:t>
            </a:r>
            <a:r>
              <a:rPr lang="en-US" altLang="zh-CN" sz="1600" dirty="0">
                <a:solidFill>
                  <a:schemeClr val="bg1"/>
                </a:solidFill>
              </a:rPr>
              <a:t>Android APP</a:t>
            </a:r>
            <a:r>
              <a:rPr lang="zh-CN" altLang="en-US" sz="1600" dirty="0">
                <a:solidFill>
                  <a:schemeClr val="bg1"/>
                </a:solidFill>
              </a:rPr>
              <a:t>开发，</a:t>
            </a:r>
            <a:r>
              <a:rPr lang="en-US" altLang="zh-CN" sz="1600" dirty="0">
                <a:solidFill>
                  <a:schemeClr val="bg1"/>
                </a:solidFill>
              </a:rPr>
              <a:t>Android </a:t>
            </a:r>
            <a:r>
              <a:rPr lang="zh-CN" altLang="en-US" sz="1600" dirty="0">
                <a:solidFill>
                  <a:schemeClr val="bg1"/>
                </a:solidFill>
              </a:rPr>
              <a:t>蓝牙通信模块，树莓派与</a:t>
            </a:r>
            <a:r>
              <a:rPr lang="en-US" altLang="zh-CN" sz="1600" dirty="0">
                <a:solidFill>
                  <a:schemeClr val="bg1"/>
                </a:solidFill>
              </a:rPr>
              <a:t>STM32</a:t>
            </a:r>
            <a:r>
              <a:rPr lang="zh-CN" altLang="en-US" sz="1600" dirty="0">
                <a:solidFill>
                  <a:schemeClr val="bg1"/>
                </a:solidFill>
              </a:rPr>
              <a:t>通信模块</a:t>
            </a:r>
          </a:p>
        </p:txBody>
      </p:sp>
      <p:sp>
        <p:nvSpPr>
          <p:cNvPr id="26" name="文本框 25">
            <a:extLst>
              <a:ext uri="{FF2B5EF4-FFF2-40B4-BE49-F238E27FC236}">
                <a16:creationId xmlns:a16="http://schemas.microsoft.com/office/drawing/2014/main" id="{57640254-109D-4FEB-97CA-F7384F0F4D19}"/>
              </a:ext>
            </a:extLst>
          </p:cNvPr>
          <p:cNvSpPr txBox="1"/>
          <p:nvPr/>
        </p:nvSpPr>
        <p:spPr>
          <a:xfrm>
            <a:off x="1095982" y="3805219"/>
            <a:ext cx="3852333" cy="1323439"/>
          </a:xfrm>
          <a:prstGeom prst="rect">
            <a:avLst/>
          </a:prstGeom>
          <a:noFill/>
        </p:spPr>
        <p:txBody>
          <a:bodyPr wrap="square" rtlCol="0">
            <a:spAutoFit/>
          </a:bodyPr>
          <a:lstStyle/>
          <a:p>
            <a:r>
              <a:rPr lang="zh-CN" altLang="en-US" sz="1600" dirty="0">
                <a:solidFill>
                  <a:schemeClr val="bg1"/>
                </a:solidFill>
              </a:rPr>
              <a:t>成泽森：</a:t>
            </a:r>
            <a:endParaRPr lang="en-US" altLang="zh-CN" sz="1600" dirty="0">
              <a:solidFill>
                <a:schemeClr val="bg1"/>
              </a:solidFill>
            </a:endParaRPr>
          </a:p>
          <a:p>
            <a:r>
              <a:rPr lang="zh-CN" altLang="en-US" sz="1600" dirty="0">
                <a:solidFill>
                  <a:schemeClr val="bg1"/>
                </a:solidFill>
              </a:rPr>
              <a:t>和黄展峰一起负责人脸识别系统在树莓派上的搭建，</a:t>
            </a:r>
            <a:r>
              <a:rPr lang="en-US" altLang="zh-CN" sz="1600" dirty="0">
                <a:solidFill>
                  <a:schemeClr val="bg1"/>
                </a:solidFill>
              </a:rPr>
              <a:t>Android APP</a:t>
            </a:r>
            <a:r>
              <a:rPr lang="zh-CN" altLang="en-US" sz="1600" dirty="0">
                <a:solidFill>
                  <a:schemeClr val="bg1"/>
                </a:solidFill>
              </a:rPr>
              <a:t>开发，</a:t>
            </a:r>
            <a:r>
              <a:rPr lang="en-US" altLang="zh-CN" sz="1600" dirty="0">
                <a:solidFill>
                  <a:schemeClr val="bg1"/>
                </a:solidFill>
              </a:rPr>
              <a:t>Android </a:t>
            </a:r>
            <a:r>
              <a:rPr lang="zh-CN" altLang="en-US" sz="1600" dirty="0">
                <a:solidFill>
                  <a:schemeClr val="bg1"/>
                </a:solidFill>
              </a:rPr>
              <a:t>蓝牙通信模块，树莓派与</a:t>
            </a:r>
            <a:r>
              <a:rPr lang="en-US" altLang="zh-CN" sz="1600" dirty="0">
                <a:solidFill>
                  <a:schemeClr val="bg1"/>
                </a:solidFill>
              </a:rPr>
              <a:t>STM32</a:t>
            </a:r>
            <a:r>
              <a:rPr lang="zh-CN" altLang="en-US" sz="1600" dirty="0">
                <a:solidFill>
                  <a:schemeClr val="bg1"/>
                </a:solidFill>
              </a:rPr>
              <a:t>通信模块</a:t>
            </a:r>
          </a:p>
        </p:txBody>
      </p:sp>
      <p:sp>
        <p:nvSpPr>
          <p:cNvPr id="28" name="文本框 27">
            <a:extLst>
              <a:ext uri="{FF2B5EF4-FFF2-40B4-BE49-F238E27FC236}">
                <a16:creationId xmlns:a16="http://schemas.microsoft.com/office/drawing/2014/main" id="{1669BB0E-B228-4B1A-8134-81DF5F7BF78F}"/>
              </a:ext>
            </a:extLst>
          </p:cNvPr>
          <p:cNvSpPr txBox="1"/>
          <p:nvPr/>
        </p:nvSpPr>
        <p:spPr>
          <a:xfrm>
            <a:off x="8589433" y="2309720"/>
            <a:ext cx="2964238" cy="1323439"/>
          </a:xfrm>
          <a:prstGeom prst="rect">
            <a:avLst/>
          </a:prstGeom>
          <a:noFill/>
        </p:spPr>
        <p:txBody>
          <a:bodyPr wrap="square" rtlCol="0">
            <a:spAutoFit/>
          </a:bodyPr>
          <a:lstStyle/>
          <a:p>
            <a:r>
              <a:rPr lang="zh-CN" altLang="en-US" sz="1600" dirty="0">
                <a:solidFill>
                  <a:schemeClr val="bg1"/>
                </a:solidFill>
              </a:rPr>
              <a:t>陈力：</a:t>
            </a:r>
            <a:endParaRPr lang="en-US" altLang="zh-CN" sz="1600" dirty="0">
              <a:solidFill>
                <a:schemeClr val="bg1"/>
              </a:solidFill>
            </a:endParaRPr>
          </a:p>
          <a:p>
            <a:r>
              <a:rPr lang="zh-CN" altLang="en-US" sz="1600" dirty="0">
                <a:solidFill>
                  <a:schemeClr val="bg1"/>
                </a:solidFill>
              </a:rPr>
              <a:t>阅读芯片数据手册，负责编程显示屏模块与时钟模块以及相应功能的实现，与倪自超共同完成整机调试。</a:t>
            </a:r>
          </a:p>
        </p:txBody>
      </p:sp>
      <p:sp>
        <p:nvSpPr>
          <p:cNvPr id="6" name="文本框 5">
            <a:extLst>
              <a:ext uri="{FF2B5EF4-FFF2-40B4-BE49-F238E27FC236}">
                <a16:creationId xmlns:a16="http://schemas.microsoft.com/office/drawing/2014/main" id="{12C66AAA-B16D-40CF-A938-2EDB28DE6B1A}"/>
              </a:ext>
            </a:extLst>
          </p:cNvPr>
          <p:cNvSpPr txBox="1"/>
          <p:nvPr/>
        </p:nvSpPr>
        <p:spPr>
          <a:xfrm>
            <a:off x="8589433" y="3653236"/>
            <a:ext cx="2802467" cy="1569660"/>
          </a:xfrm>
          <a:prstGeom prst="rect">
            <a:avLst/>
          </a:prstGeom>
          <a:noFill/>
        </p:spPr>
        <p:txBody>
          <a:bodyPr wrap="square" rtlCol="0">
            <a:spAutoFit/>
          </a:bodyPr>
          <a:lstStyle/>
          <a:p>
            <a:r>
              <a:rPr lang="zh-CN" altLang="en-US" sz="1600" dirty="0">
                <a:solidFill>
                  <a:schemeClr val="bg1"/>
                </a:solidFill>
              </a:rPr>
              <a:t>倪自超：</a:t>
            </a:r>
            <a:endParaRPr lang="en-US" altLang="zh-CN" sz="1600" dirty="0">
              <a:solidFill>
                <a:schemeClr val="bg1"/>
              </a:solidFill>
            </a:endParaRPr>
          </a:p>
          <a:p>
            <a:r>
              <a:rPr lang="zh-CN" altLang="en-US" sz="1600" dirty="0">
                <a:solidFill>
                  <a:schemeClr val="bg1"/>
                </a:solidFill>
              </a:rPr>
              <a:t>阅读芯片数据手册，负责编程温湿度模块与人体感应模块以及相应功能的实现，与陈力共同完成整机电路的调试。</a:t>
            </a:r>
            <a:endParaRPr lang="zh-CN" altLang="en-US" sz="1600" dirty="0"/>
          </a:p>
        </p:txBody>
      </p:sp>
      <p:pic>
        <p:nvPicPr>
          <p:cNvPr id="7" name="音频 6">
            <a:hlinkClick r:id="" action="ppaction://media"/>
            <a:extLst>
              <a:ext uri="{FF2B5EF4-FFF2-40B4-BE49-F238E27FC236}">
                <a16:creationId xmlns:a16="http://schemas.microsoft.com/office/drawing/2014/main" id="{8E596047-86F3-4F0D-8C41-F9AF25F6E0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37975">
        <p15:prstTrans prst="peelOff"/>
      </p:transition>
    </mc:Choice>
    <mc:Fallback>
      <p:transition spd="slow" advClick="0" advTm="379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3" y="-439838"/>
            <a:ext cx="12186067" cy="8119066"/>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p:spPr>
      </p:pic>
      <p:grpSp>
        <p:nvGrpSpPr>
          <p:cNvPr id="7" name="组合 6"/>
          <p:cNvGrpSpPr/>
          <p:nvPr/>
        </p:nvGrpSpPr>
        <p:grpSpPr>
          <a:xfrm>
            <a:off x="1889830" y="2705725"/>
            <a:ext cx="8412339" cy="1446550"/>
            <a:chOff x="2197100" y="2705725"/>
            <a:chExt cx="8412339" cy="1446550"/>
          </a:xfrm>
        </p:grpSpPr>
        <p:sp>
          <p:nvSpPr>
            <p:cNvPr id="3" name="文本框 2"/>
            <p:cNvSpPr txBox="1"/>
            <p:nvPr/>
          </p:nvSpPr>
          <p:spPr>
            <a:xfrm>
              <a:off x="2197100" y="2705725"/>
              <a:ext cx="7797800" cy="1446550"/>
            </a:xfrm>
            <a:prstGeom prst="rect">
              <a:avLst/>
            </a:prstGeom>
            <a:noFill/>
          </p:spPr>
          <p:txBody>
            <a:bodyPr wrap="square" rtlCol="0">
              <a:spAutoFit/>
            </a:bodyPr>
            <a:lstStyle/>
            <a:p>
              <a:r>
                <a:rPr lang="en-US" altLang="zh-CN" sz="8800" b="1" dirty="0">
                  <a:solidFill>
                    <a:schemeClr val="bg1"/>
                  </a:solidFill>
                </a:rPr>
                <a:t>THANK YOU</a:t>
              </a:r>
              <a:endParaRPr lang="zh-CN" altLang="en-US" sz="8800" b="1" dirty="0">
                <a:solidFill>
                  <a:schemeClr val="bg1"/>
                </a:solidFill>
              </a:endParaRPr>
            </a:p>
          </p:txBody>
        </p:sp>
        <p:grpSp>
          <p:nvGrpSpPr>
            <p:cNvPr id="6" name="组合 5"/>
            <p:cNvGrpSpPr/>
            <p:nvPr/>
          </p:nvGrpSpPr>
          <p:grpSpPr>
            <a:xfrm>
              <a:off x="9641417" y="3011749"/>
              <a:ext cx="968022" cy="834502"/>
              <a:chOff x="8385344" y="2282496"/>
              <a:chExt cx="968022" cy="834502"/>
            </a:xfrm>
          </p:grpSpPr>
          <p:sp>
            <p:nvSpPr>
              <p:cNvPr id="4" name="六边形 3"/>
              <p:cNvSpPr/>
              <p:nvPr/>
            </p:nvSpPr>
            <p:spPr>
              <a:xfrm>
                <a:off x="8385344" y="2282496"/>
                <a:ext cx="968022" cy="834502"/>
              </a:xfrm>
              <a:prstGeom prst="hexagon">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8596347" y="2286001"/>
                <a:ext cx="546015"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F</a:t>
                </a:r>
                <a:endParaRPr lang="zh-CN" altLang="en-US" sz="4800" b="1" dirty="0">
                  <a:solidFill>
                    <a:schemeClr val="bg1"/>
                  </a:solidFill>
                  <a:effectLst>
                    <a:outerShdw blurRad="38100" dist="38100" dir="2700000" algn="tl">
                      <a:srgbClr val="000000">
                        <a:alpha val="43137"/>
                      </a:srgbClr>
                    </a:outerShdw>
                  </a:effectLst>
                  <a:cs typeface="+mn-ea"/>
                  <a:sym typeface="+mn-lt"/>
                </a:endParaRPr>
              </a:p>
            </p:txBody>
          </p:sp>
        </p:grpSp>
      </p:grpSp>
      <p:sp>
        <p:nvSpPr>
          <p:cNvPr id="8" name="矩形 7"/>
          <p:cNvSpPr/>
          <p:nvPr/>
        </p:nvSpPr>
        <p:spPr>
          <a:xfrm>
            <a:off x="3822700" y="4152275"/>
            <a:ext cx="45466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934134" y="4459144"/>
            <a:ext cx="2323732" cy="400110"/>
          </a:xfrm>
          <a:prstGeom prst="rect">
            <a:avLst/>
          </a:prstGeom>
          <a:noFill/>
        </p:spPr>
        <p:txBody>
          <a:bodyPr wrap="square" rtlCol="0">
            <a:spAutoFit/>
          </a:bodyPr>
          <a:lstStyle/>
          <a:p>
            <a:pPr algn="ctr"/>
            <a:r>
              <a:rPr lang="zh-CN" altLang="en-US" sz="2000" spc="600" dirty="0">
                <a:solidFill>
                  <a:schemeClr val="bg1"/>
                </a:solidFill>
                <a:cs typeface="+mn-ea"/>
                <a:sym typeface="+mn-lt"/>
              </a:rPr>
              <a:t>电科一班</a:t>
            </a:r>
          </a:p>
        </p:txBody>
      </p:sp>
      <p:pic>
        <p:nvPicPr>
          <p:cNvPr id="10" name="音频 9">
            <a:hlinkClick r:id="" action="ppaction://media"/>
            <a:extLst>
              <a:ext uri="{FF2B5EF4-FFF2-40B4-BE49-F238E27FC236}">
                <a16:creationId xmlns:a16="http://schemas.microsoft.com/office/drawing/2014/main" id="{1E84925A-797E-4D03-979D-C57210C642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6437">
        <p15:prstTrans prst="peelOff"/>
      </p:transition>
    </mc:Choice>
    <mc:Fallback>
      <p:transition spd="slow" advClick="0" advTm="64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1612916" y="-1136658"/>
            <a:ext cx="9131316" cy="9131316"/>
          </a:xfrm>
          <a:custGeom>
            <a:avLst/>
            <a:gdLst>
              <a:gd name="connsiteX0" fmla="*/ 4565658 w 9131316"/>
              <a:gd name="connsiteY0" fmla="*/ 0 h 9131316"/>
              <a:gd name="connsiteX1" fmla="*/ 9131316 w 9131316"/>
              <a:gd name="connsiteY1" fmla="*/ 4565658 h 9131316"/>
              <a:gd name="connsiteX2" fmla="*/ 7708001 w 9131316"/>
              <a:gd name="connsiteY2" fmla="*/ 3142343 h 9131316"/>
              <a:gd name="connsiteX3" fmla="*/ 6284686 w 9131316"/>
              <a:gd name="connsiteY3" fmla="*/ 4565658 h 9131316"/>
              <a:gd name="connsiteX4" fmla="*/ 7708001 w 9131316"/>
              <a:gd name="connsiteY4" fmla="*/ 5988973 h 9131316"/>
              <a:gd name="connsiteX5" fmla="*/ 9131316 w 9131316"/>
              <a:gd name="connsiteY5" fmla="*/ 4565658 h 9131316"/>
              <a:gd name="connsiteX6" fmla="*/ 4565658 w 9131316"/>
              <a:gd name="connsiteY6" fmla="*/ 9131316 h 9131316"/>
              <a:gd name="connsiteX7" fmla="*/ 0 w 9131316"/>
              <a:gd name="connsiteY7" fmla="*/ 4565658 h 9131316"/>
              <a:gd name="connsiteX8" fmla="*/ 4565658 w 9131316"/>
              <a:gd name="connsiteY8" fmla="*/ 0 h 913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31316" h="9131316">
                <a:moveTo>
                  <a:pt x="4565658" y="0"/>
                </a:moveTo>
                <a:cubicBezTo>
                  <a:pt x="7087201" y="0"/>
                  <a:pt x="9131316" y="2044115"/>
                  <a:pt x="9131316" y="4565658"/>
                </a:cubicBezTo>
                <a:cubicBezTo>
                  <a:pt x="9131316" y="3779583"/>
                  <a:pt x="8494076" y="3142343"/>
                  <a:pt x="7708001" y="3142343"/>
                </a:cubicBezTo>
                <a:cubicBezTo>
                  <a:pt x="6921926" y="3142343"/>
                  <a:pt x="6284686" y="3779583"/>
                  <a:pt x="6284686" y="4565658"/>
                </a:cubicBezTo>
                <a:cubicBezTo>
                  <a:pt x="6284686" y="5351733"/>
                  <a:pt x="6921926" y="5988973"/>
                  <a:pt x="7708001" y="5988973"/>
                </a:cubicBezTo>
                <a:cubicBezTo>
                  <a:pt x="8494076" y="5988973"/>
                  <a:pt x="9131316" y="5351733"/>
                  <a:pt x="9131316" y="4565658"/>
                </a:cubicBezTo>
                <a:cubicBezTo>
                  <a:pt x="9131316" y="7087201"/>
                  <a:pt x="7087201" y="9131316"/>
                  <a:pt x="4565658" y="9131316"/>
                </a:cubicBezTo>
                <a:cubicBezTo>
                  <a:pt x="2044115" y="9131316"/>
                  <a:pt x="0" y="7087201"/>
                  <a:pt x="0" y="4565658"/>
                </a:cubicBezTo>
                <a:cubicBezTo>
                  <a:pt x="0" y="2044115"/>
                  <a:pt x="2044115" y="0"/>
                  <a:pt x="4565658" y="0"/>
                </a:cubicBezTo>
                <a:close/>
              </a:path>
            </a:pathLst>
          </a:custGeom>
          <a:blipFill dpi="0" rotWithShape="1">
            <a:blip r:embed="rId5" cstate="print">
              <a:extLst>
                <a:ext uri="{28A0092B-C50C-407E-A947-70E740481C1C}">
                  <a14:useLocalDpi xmlns:a14="http://schemas.microsoft.com/office/drawing/2010/main" val="0"/>
                </a:ext>
              </a:extLst>
            </a:blip>
            <a:srcRect/>
            <a:stretch>
              <a:fillRect l="-3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4681537" y="3044279"/>
            <a:ext cx="2828925" cy="769441"/>
          </a:xfrm>
          <a:prstGeom prst="rect">
            <a:avLst/>
          </a:prstGeom>
          <a:noFill/>
        </p:spPr>
        <p:txBody>
          <a:bodyPr wrap="square" rtlCol="0">
            <a:spAutoFit/>
          </a:bodyPr>
          <a:lstStyle/>
          <a:p>
            <a:pPr algn="ctr"/>
            <a:r>
              <a:rPr lang="zh-CN" altLang="en-US" sz="4400" b="1" dirty="0">
                <a:solidFill>
                  <a:schemeClr val="tx2"/>
                </a:solidFill>
                <a:cs typeface="+mn-ea"/>
                <a:sym typeface="+mn-lt"/>
              </a:rPr>
              <a:t>目录</a:t>
            </a:r>
            <a:endParaRPr lang="zh-CN" altLang="en-US" sz="4400" b="1" dirty="0">
              <a:cs typeface="+mn-ea"/>
              <a:sym typeface="+mn-lt"/>
            </a:endParaRPr>
          </a:p>
        </p:txBody>
      </p:sp>
      <p:grpSp>
        <p:nvGrpSpPr>
          <p:cNvPr id="2" name="组合 1">
            <a:extLst>
              <a:ext uri="{FF2B5EF4-FFF2-40B4-BE49-F238E27FC236}">
                <a16:creationId xmlns:a16="http://schemas.microsoft.com/office/drawing/2014/main" id="{EDBA9015-9AE6-4825-9774-EBABA3BF4A39}"/>
              </a:ext>
            </a:extLst>
          </p:cNvPr>
          <p:cNvGrpSpPr/>
          <p:nvPr/>
        </p:nvGrpSpPr>
        <p:grpSpPr>
          <a:xfrm>
            <a:off x="8339363" y="1040431"/>
            <a:ext cx="3376278" cy="4777135"/>
            <a:chOff x="8339363" y="551017"/>
            <a:chExt cx="3376278" cy="4777135"/>
          </a:xfrm>
        </p:grpSpPr>
        <p:grpSp>
          <p:nvGrpSpPr>
            <p:cNvPr id="24" name="组合 23"/>
            <p:cNvGrpSpPr/>
            <p:nvPr/>
          </p:nvGrpSpPr>
          <p:grpSpPr>
            <a:xfrm>
              <a:off x="8339363" y="1548967"/>
              <a:ext cx="3330559" cy="3429433"/>
              <a:chOff x="8175641" y="1481487"/>
              <a:chExt cx="3330559" cy="3403425"/>
            </a:xfrm>
          </p:grpSpPr>
          <p:grpSp>
            <p:nvGrpSpPr>
              <p:cNvPr id="11" name="组合 10"/>
              <p:cNvGrpSpPr/>
              <p:nvPr/>
            </p:nvGrpSpPr>
            <p:grpSpPr>
              <a:xfrm>
                <a:off x="8178733" y="1481487"/>
                <a:ext cx="3327467" cy="748457"/>
                <a:chOff x="8169208" y="1471962"/>
                <a:chExt cx="3327467" cy="748457"/>
              </a:xfrm>
            </p:grpSpPr>
            <p:sp>
              <p:nvSpPr>
                <p:cNvPr id="7" name="two-leaves_78415"/>
                <p:cNvSpPr>
                  <a:spLocks noChangeAspect="1"/>
                </p:cNvSpPr>
                <p:nvPr/>
              </p:nvSpPr>
              <p:spPr bwMode="auto">
                <a:xfrm>
                  <a:off x="8169208" y="1610734"/>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9" name="文本框 8"/>
                <p:cNvSpPr txBox="1"/>
                <p:nvPr/>
              </p:nvSpPr>
              <p:spPr>
                <a:xfrm>
                  <a:off x="8943975" y="1471962"/>
                  <a:ext cx="2552700" cy="610885"/>
                </a:xfrm>
                <a:prstGeom prst="rect">
                  <a:avLst/>
                </a:prstGeom>
                <a:noFill/>
              </p:spPr>
              <p:txBody>
                <a:bodyPr wrap="square" rtlCol="0">
                  <a:spAutoFit/>
                </a:bodyPr>
                <a:lstStyle/>
                <a:p>
                  <a:r>
                    <a:rPr lang="en-US" altLang="zh-CN" b="1" dirty="0">
                      <a:solidFill>
                        <a:schemeClr val="tx2"/>
                      </a:solidFill>
                      <a:cs typeface="+mn-ea"/>
                      <a:sym typeface="+mn-lt"/>
                    </a:rPr>
                    <a:t>PART-02</a:t>
                  </a:r>
                </a:p>
                <a:p>
                  <a:r>
                    <a:rPr lang="zh-CN" altLang="en-US" sz="1600" b="1" spc="600" dirty="0">
                      <a:cs typeface="+mn-ea"/>
                      <a:sym typeface="+mn-lt"/>
                    </a:rPr>
                    <a:t>实现内容描述</a:t>
                  </a:r>
                </a:p>
              </p:txBody>
            </p:sp>
            <p:sp>
              <p:nvSpPr>
                <p:cNvPr id="10" name="矩形 9"/>
                <p:cNvSpPr/>
                <p:nvPr/>
              </p:nvSpPr>
              <p:spPr>
                <a:xfrm>
                  <a:off x="8898256" y="1581193"/>
                  <a:ext cx="45719"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175641" y="3533035"/>
                <a:ext cx="3330559" cy="695190"/>
                <a:chOff x="8166116" y="1471962"/>
                <a:chExt cx="3330559" cy="695190"/>
              </a:xfrm>
            </p:grpSpPr>
            <p:sp>
              <p:nvSpPr>
                <p:cNvPr id="17" name="two-leaves_78415"/>
                <p:cNvSpPr>
                  <a:spLocks noChangeAspect="1"/>
                </p:cNvSpPr>
                <p:nvPr/>
              </p:nvSpPr>
              <p:spPr bwMode="auto">
                <a:xfrm>
                  <a:off x="8166116" y="155746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18" name="文本框 17"/>
                <p:cNvSpPr txBox="1"/>
                <p:nvPr/>
              </p:nvSpPr>
              <p:spPr>
                <a:xfrm>
                  <a:off x="8943975" y="1471962"/>
                  <a:ext cx="2552700" cy="610885"/>
                </a:xfrm>
                <a:prstGeom prst="rect">
                  <a:avLst/>
                </a:prstGeom>
                <a:noFill/>
              </p:spPr>
              <p:txBody>
                <a:bodyPr wrap="square" rtlCol="0">
                  <a:spAutoFit/>
                </a:bodyPr>
                <a:lstStyle/>
                <a:p>
                  <a:r>
                    <a:rPr lang="en-US" altLang="zh-CN" b="1" dirty="0">
                      <a:solidFill>
                        <a:schemeClr val="tx2"/>
                      </a:solidFill>
                      <a:cs typeface="+mn-ea"/>
                      <a:sym typeface="+mn-lt"/>
                    </a:rPr>
                    <a:t>PART-03</a:t>
                  </a:r>
                </a:p>
                <a:p>
                  <a:r>
                    <a:rPr lang="zh-CN" altLang="en-US" sz="1600" b="1" spc="600" dirty="0">
                      <a:cs typeface="+mn-ea"/>
                      <a:sym typeface="+mn-lt"/>
                    </a:rPr>
                    <a:t>模块介绍</a:t>
                  </a:r>
                </a:p>
              </p:txBody>
            </p:sp>
            <p:sp>
              <p:nvSpPr>
                <p:cNvPr id="19" name="矩形 18"/>
                <p:cNvSpPr/>
                <p:nvPr/>
              </p:nvSpPr>
              <p:spPr>
                <a:xfrm>
                  <a:off x="8898256" y="1581193"/>
                  <a:ext cx="45719"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2" name="文本框 21"/>
              <p:cNvSpPr txBox="1"/>
              <p:nvPr/>
            </p:nvSpPr>
            <p:spPr>
              <a:xfrm>
                <a:off x="8953500" y="4546358"/>
                <a:ext cx="2552700" cy="338554"/>
              </a:xfrm>
              <a:prstGeom prst="rect">
                <a:avLst/>
              </a:prstGeom>
              <a:noFill/>
            </p:spPr>
            <p:txBody>
              <a:bodyPr wrap="square" rtlCol="0">
                <a:spAutoFit/>
              </a:bodyPr>
              <a:lstStyle/>
              <a:p>
                <a:endParaRPr lang="zh-CN" altLang="en-US" sz="1600" b="1" spc="600" dirty="0">
                  <a:cs typeface="+mn-ea"/>
                  <a:sym typeface="+mn-lt"/>
                </a:endParaRPr>
              </a:p>
            </p:txBody>
          </p:sp>
        </p:grpSp>
        <p:sp>
          <p:nvSpPr>
            <p:cNvPr id="20" name="two-leaves_78415">
              <a:extLst>
                <a:ext uri="{FF2B5EF4-FFF2-40B4-BE49-F238E27FC236}">
                  <a16:creationId xmlns:a16="http://schemas.microsoft.com/office/drawing/2014/main" id="{35119970-F4C1-47FA-8FBD-3CB2FBA9262E}"/>
                </a:ext>
              </a:extLst>
            </p:cNvPr>
            <p:cNvSpPr>
              <a:spLocks noChangeAspect="1"/>
            </p:cNvSpPr>
            <p:nvPr/>
          </p:nvSpPr>
          <p:spPr bwMode="auto">
            <a:xfrm>
              <a:off x="8339363" y="4709258"/>
              <a:ext cx="577472" cy="618894"/>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23" name="矩形 22">
              <a:extLst>
                <a:ext uri="{FF2B5EF4-FFF2-40B4-BE49-F238E27FC236}">
                  <a16:creationId xmlns:a16="http://schemas.microsoft.com/office/drawing/2014/main" id="{9FF59E15-2762-421E-A4BB-EA397F134BAD}"/>
                </a:ext>
              </a:extLst>
            </p:cNvPr>
            <p:cNvSpPr/>
            <p:nvPr/>
          </p:nvSpPr>
          <p:spPr>
            <a:xfrm>
              <a:off x="9071503" y="4727009"/>
              <a:ext cx="45719" cy="5027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文本框 24">
              <a:extLst>
                <a:ext uri="{FF2B5EF4-FFF2-40B4-BE49-F238E27FC236}">
                  <a16:creationId xmlns:a16="http://schemas.microsoft.com/office/drawing/2014/main" id="{757595E5-12E4-4566-A3BF-6B14126C9A24}"/>
                </a:ext>
              </a:extLst>
            </p:cNvPr>
            <p:cNvSpPr txBox="1"/>
            <p:nvPr/>
          </p:nvSpPr>
          <p:spPr>
            <a:xfrm>
              <a:off x="9162941" y="4670622"/>
              <a:ext cx="2552700" cy="615553"/>
            </a:xfrm>
            <a:prstGeom prst="rect">
              <a:avLst/>
            </a:prstGeom>
            <a:noFill/>
          </p:spPr>
          <p:txBody>
            <a:bodyPr wrap="square" rtlCol="0">
              <a:spAutoFit/>
            </a:bodyPr>
            <a:lstStyle/>
            <a:p>
              <a:r>
                <a:rPr lang="en-US" altLang="zh-CN" b="1" dirty="0">
                  <a:solidFill>
                    <a:schemeClr val="tx2"/>
                  </a:solidFill>
                  <a:cs typeface="+mn-ea"/>
                  <a:sym typeface="+mn-lt"/>
                </a:rPr>
                <a:t>PART-04</a:t>
              </a:r>
            </a:p>
            <a:p>
              <a:r>
                <a:rPr lang="zh-CN" altLang="en-US" sz="1600" b="1" spc="600" dirty="0">
                  <a:cs typeface="+mn-ea"/>
                  <a:sym typeface="+mn-lt"/>
                </a:rPr>
                <a:t>工作分配</a:t>
              </a:r>
            </a:p>
          </p:txBody>
        </p:sp>
        <p:sp>
          <p:nvSpPr>
            <p:cNvPr id="26" name="two-leaves_78415">
              <a:extLst>
                <a:ext uri="{FF2B5EF4-FFF2-40B4-BE49-F238E27FC236}">
                  <a16:creationId xmlns:a16="http://schemas.microsoft.com/office/drawing/2014/main" id="{61C1D450-9C72-4FEF-AAA2-ECD65ABEB50F}"/>
                </a:ext>
              </a:extLst>
            </p:cNvPr>
            <p:cNvSpPr>
              <a:spLocks noChangeAspect="1"/>
            </p:cNvSpPr>
            <p:nvPr/>
          </p:nvSpPr>
          <p:spPr bwMode="auto">
            <a:xfrm>
              <a:off x="8339363" y="681891"/>
              <a:ext cx="577472" cy="614344"/>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27" name="矩形 26">
              <a:extLst>
                <a:ext uri="{FF2B5EF4-FFF2-40B4-BE49-F238E27FC236}">
                  <a16:creationId xmlns:a16="http://schemas.microsoft.com/office/drawing/2014/main" id="{2BE42C9D-8FBB-4A6C-B870-014BED72C09F}"/>
                </a:ext>
              </a:extLst>
            </p:cNvPr>
            <p:cNvSpPr/>
            <p:nvPr/>
          </p:nvSpPr>
          <p:spPr>
            <a:xfrm>
              <a:off x="9071503" y="658282"/>
              <a:ext cx="45719" cy="4990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文本框 27">
              <a:extLst>
                <a:ext uri="{FF2B5EF4-FFF2-40B4-BE49-F238E27FC236}">
                  <a16:creationId xmlns:a16="http://schemas.microsoft.com/office/drawing/2014/main" id="{DBADEBA8-02F5-483C-A06D-236E0A2B858A}"/>
                </a:ext>
              </a:extLst>
            </p:cNvPr>
            <p:cNvSpPr txBox="1"/>
            <p:nvPr/>
          </p:nvSpPr>
          <p:spPr>
            <a:xfrm>
              <a:off x="9113620" y="551017"/>
              <a:ext cx="2552700" cy="695190"/>
            </a:xfrm>
            <a:prstGeom prst="rect">
              <a:avLst/>
            </a:prstGeom>
            <a:noFill/>
          </p:spPr>
          <p:txBody>
            <a:bodyPr wrap="square" rtlCol="0">
              <a:spAutoFit/>
            </a:bodyPr>
            <a:lstStyle/>
            <a:p>
              <a:r>
                <a:rPr lang="en-US" altLang="zh-CN" b="1" dirty="0">
                  <a:solidFill>
                    <a:schemeClr val="tx2"/>
                  </a:solidFill>
                  <a:cs typeface="+mn-ea"/>
                  <a:sym typeface="+mn-lt"/>
                </a:rPr>
                <a:t>PART-01</a:t>
              </a:r>
            </a:p>
            <a:p>
              <a:pPr>
                <a:lnSpc>
                  <a:spcPct val="150000"/>
                </a:lnSpc>
              </a:pPr>
              <a:r>
                <a:rPr lang="zh-CN" altLang="en-US" sz="1600" b="1" spc="600" dirty="0">
                  <a:cs typeface="+mn-ea"/>
                  <a:sym typeface="+mn-lt"/>
                </a:rPr>
                <a:t>选题背景</a:t>
              </a:r>
            </a:p>
          </p:txBody>
        </p:sp>
      </p:grpSp>
      <p:pic>
        <p:nvPicPr>
          <p:cNvPr id="3" name="音频 2">
            <a:hlinkClick r:id="" action="ppaction://media"/>
            <a:extLst>
              <a:ext uri="{FF2B5EF4-FFF2-40B4-BE49-F238E27FC236}">
                <a16:creationId xmlns:a16="http://schemas.microsoft.com/office/drawing/2014/main" id="{D0912F67-714C-4C61-8AB5-2E51502D5B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advClick="0" advTm="3247">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112316" y="-1703308"/>
            <a:ext cx="8375692" cy="7755515"/>
            <a:chOff x="8385344" y="2282496"/>
            <a:chExt cx="968022" cy="896345"/>
          </a:xfrm>
        </p:grpSpPr>
        <p:sp>
          <p:nvSpPr>
            <p:cNvPr id="6" name="六边形 5"/>
            <p:cNvSpPr/>
            <p:nvPr/>
          </p:nvSpPr>
          <p:spPr>
            <a:xfrm>
              <a:off x="8385344" y="2282496"/>
              <a:ext cx="968022" cy="834502"/>
            </a:xfrm>
            <a:prstGeom prst="hexagon">
              <a:avLst/>
            </a:prstGeom>
            <a:solidFill>
              <a:schemeClr val="bg1">
                <a:lumMod val="95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596347" y="2286001"/>
              <a:ext cx="546015" cy="892840"/>
            </a:xfrm>
            <a:prstGeom prst="rect">
              <a:avLst/>
            </a:prstGeom>
            <a:noFill/>
          </p:spPr>
          <p:txBody>
            <a:bodyPr wrap="square" rtlCol="0">
              <a:spAutoFit/>
            </a:bodyPr>
            <a:lstStyle/>
            <a:p>
              <a:r>
                <a:rPr lang="en-US" altLang="zh-CN" sz="49600" b="1" dirty="0">
                  <a:solidFill>
                    <a:schemeClr val="bg1">
                      <a:alpha val="80000"/>
                    </a:schemeClr>
                  </a:solidFill>
                  <a:cs typeface="+mn-ea"/>
                  <a:sym typeface="+mn-lt"/>
                </a:rPr>
                <a:t>H</a:t>
              </a:r>
              <a:endParaRPr lang="zh-CN" altLang="en-US" sz="49600" b="1" dirty="0">
                <a:solidFill>
                  <a:schemeClr val="bg1">
                    <a:alpha val="80000"/>
                  </a:schemeClr>
                </a:solidFill>
                <a:cs typeface="+mn-ea"/>
                <a:sym typeface="+mn-lt"/>
              </a:endParaRPr>
            </a:p>
          </p:txBody>
        </p:sp>
      </p:grpSp>
      <p:grpSp>
        <p:nvGrpSpPr>
          <p:cNvPr id="5" name="组合 4"/>
          <p:cNvGrpSpPr/>
          <p:nvPr/>
        </p:nvGrpSpPr>
        <p:grpSpPr>
          <a:xfrm>
            <a:off x="502948" y="2505670"/>
            <a:ext cx="5165792" cy="1727011"/>
            <a:chOff x="512473" y="2917882"/>
            <a:chExt cx="5165792" cy="1727011"/>
          </a:xfrm>
        </p:grpSpPr>
        <p:sp>
          <p:nvSpPr>
            <p:cNvPr id="3" name="two-leaves_78415"/>
            <p:cNvSpPr>
              <a:spLocks noChangeAspect="1"/>
            </p:cNvSpPr>
            <p:nvPr/>
          </p:nvSpPr>
          <p:spPr bwMode="auto">
            <a:xfrm>
              <a:off x="4606858" y="2984557"/>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accent1"/>
            </a:solidFill>
            <a:ln>
              <a:noFill/>
            </a:ln>
          </p:spPr>
          <p:txBody>
            <a:bodyPr/>
            <a:lstStyle/>
            <a:p>
              <a:endParaRPr lang="zh-CN" altLang="en-US" dirty="0">
                <a:cs typeface="+mn-ea"/>
                <a:sym typeface="+mn-lt"/>
              </a:endParaRPr>
            </a:p>
          </p:txBody>
        </p:sp>
        <p:sp>
          <p:nvSpPr>
            <p:cNvPr id="4" name="文本框 3"/>
            <p:cNvSpPr txBox="1"/>
            <p:nvPr/>
          </p:nvSpPr>
          <p:spPr>
            <a:xfrm>
              <a:off x="512473" y="2917882"/>
              <a:ext cx="5165792" cy="1727011"/>
            </a:xfrm>
            <a:prstGeom prst="rect">
              <a:avLst/>
            </a:prstGeom>
            <a:noFill/>
          </p:spPr>
          <p:txBody>
            <a:bodyPr wrap="square" rtlCol="0">
              <a:spAutoFit/>
            </a:bodyPr>
            <a:lstStyle/>
            <a:p>
              <a:pPr algn="ctr"/>
              <a:r>
                <a:rPr lang="en-US" altLang="zh-CN" sz="4800" b="1" dirty="0">
                  <a:solidFill>
                    <a:schemeClr val="tx2"/>
                  </a:solidFill>
                  <a:cs typeface="+mn-ea"/>
                  <a:sym typeface="+mn-lt"/>
                </a:rPr>
                <a:t>PART-01</a:t>
              </a:r>
            </a:p>
            <a:p>
              <a:pPr algn="ctr">
                <a:lnSpc>
                  <a:spcPct val="150000"/>
                </a:lnSpc>
              </a:pPr>
              <a:r>
                <a:rPr lang="zh-CN" altLang="en-US" sz="4400" b="1" spc="600" dirty="0">
                  <a:cs typeface="+mn-ea"/>
                  <a:sym typeface="+mn-lt"/>
                </a:rPr>
                <a:t>选题背景</a:t>
              </a:r>
            </a:p>
          </p:txBody>
        </p:sp>
      </p:grpSp>
      <p:sp>
        <p:nvSpPr>
          <p:cNvPr id="10" name="two-concentric-disks_1258"/>
          <p:cNvSpPr>
            <a:spLocks noChangeAspect="1"/>
          </p:cNvSpPr>
          <p:nvPr/>
        </p:nvSpPr>
        <p:spPr bwMode="auto">
          <a:xfrm>
            <a:off x="5668740" y="-700388"/>
            <a:ext cx="8148320" cy="8139126"/>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214 w 427"/>
              <a:gd name="T11" fmla="*/ 266 h 427"/>
              <a:gd name="T12" fmla="*/ 161 w 427"/>
              <a:gd name="T13" fmla="*/ 213 h 427"/>
              <a:gd name="T14" fmla="*/ 214 w 427"/>
              <a:gd name="T15" fmla="*/ 160 h 427"/>
              <a:gd name="T16" fmla="*/ 267 w 427"/>
              <a:gd name="T17" fmla="*/ 213 h 427"/>
              <a:gd name="T18" fmla="*/ 214 w 427"/>
              <a:gd name="T19" fmla="*/ 26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214" y="266"/>
                </a:moveTo>
                <a:cubicBezTo>
                  <a:pt x="185" y="266"/>
                  <a:pt x="161" y="242"/>
                  <a:pt x="161" y="213"/>
                </a:cubicBezTo>
                <a:cubicBezTo>
                  <a:pt x="161" y="184"/>
                  <a:pt x="185" y="160"/>
                  <a:pt x="214" y="160"/>
                </a:cubicBezTo>
                <a:cubicBezTo>
                  <a:pt x="243" y="160"/>
                  <a:pt x="267" y="184"/>
                  <a:pt x="267" y="213"/>
                </a:cubicBezTo>
                <a:cubicBezTo>
                  <a:pt x="267" y="242"/>
                  <a:pt x="243" y="266"/>
                  <a:pt x="214" y="266"/>
                </a:cubicBezTo>
                <a:close/>
              </a:path>
            </a:pathLst>
          </a:custGeom>
          <a:blipFill dpi="0" rotWithShape="1">
            <a:blip r:embed="rId5" cstate="print"/>
            <a:srcRect/>
            <a:stretch>
              <a:fillRect l="-45000"/>
            </a:stretch>
          </a:blipFill>
          <a:ln>
            <a:noFill/>
          </a:ln>
        </p:spPr>
      </p:sp>
      <p:pic>
        <p:nvPicPr>
          <p:cNvPr id="2" name="音频 1">
            <a:hlinkClick r:id="" action="ppaction://media"/>
            <a:extLst>
              <a:ext uri="{FF2B5EF4-FFF2-40B4-BE49-F238E27FC236}">
                <a16:creationId xmlns:a16="http://schemas.microsoft.com/office/drawing/2014/main" id="{58827732-A2B8-4C79-9508-089A571124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1122">
        <p15:prstTrans prst="peelOff"/>
      </p:transition>
    </mc:Choice>
    <mc:Fallback>
      <p:transition spd="slow" advClick="0" advTm="11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algn="ctr"/>
              <a:endParaRPr>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algn="ctr"/>
              <a:endParaRPr>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endParaRPr lang="zh-CN" altLang="en-US" dirty="0"/>
            </a:p>
          </p:txBody>
        </p:sp>
      </p:grpSp>
      <p:sp>
        <p:nvSpPr>
          <p:cNvPr id="2" name="文本框 1">
            <a:extLst>
              <a:ext uri="{FF2B5EF4-FFF2-40B4-BE49-F238E27FC236}">
                <a16:creationId xmlns:a16="http://schemas.microsoft.com/office/drawing/2014/main" id="{DDF94E0F-CA34-484C-ADE1-95415FD3B202}"/>
              </a:ext>
            </a:extLst>
          </p:cNvPr>
          <p:cNvSpPr txBox="1"/>
          <p:nvPr/>
        </p:nvSpPr>
        <p:spPr>
          <a:xfrm>
            <a:off x="2429622" y="3971034"/>
            <a:ext cx="7332754" cy="2862322"/>
          </a:xfrm>
          <a:prstGeom prst="rect">
            <a:avLst/>
          </a:prstGeom>
          <a:noFill/>
        </p:spPr>
        <p:txBody>
          <a:bodyPr wrap="square" rtlCol="0">
            <a:spAutoFit/>
          </a:bodyPr>
          <a:lstStyle/>
          <a:p>
            <a:r>
              <a:rPr lang="zh-CN" altLang="en-US" sz="2000" dirty="0"/>
              <a:t>智能家居是在互联网影响之下物联化的体现。智能家居通过物联网技术将家中的各种设备（如音视频设备、</a:t>
            </a:r>
            <a:r>
              <a:rPr lang="zh-CN" altLang="en-US" sz="2000" dirty="0">
                <a:hlinkClick r:id="rId7"/>
              </a:rPr>
              <a:t>照明系统</a:t>
            </a:r>
            <a:r>
              <a:rPr lang="zh-CN" altLang="en-US" sz="2000" dirty="0"/>
              <a:t>、窗帘控制、空调控制、</a:t>
            </a:r>
            <a:r>
              <a:rPr lang="zh-CN" altLang="en-US" sz="2000" dirty="0">
                <a:hlinkClick r:id="rId8"/>
              </a:rPr>
              <a:t>安防系统</a:t>
            </a:r>
            <a:r>
              <a:rPr lang="zh-CN" altLang="en-US" sz="2000" dirty="0"/>
              <a:t>、数字影院系统、</a:t>
            </a:r>
            <a:r>
              <a:rPr lang="zh-CN" altLang="en-US" sz="2000" dirty="0">
                <a:hlinkClick r:id="rId9"/>
              </a:rPr>
              <a:t>影音服务器</a:t>
            </a:r>
            <a:r>
              <a:rPr lang="zh-CN" altLang="en-US" sz="2000" dirty="0"/>
              <a:t>、</a:t>
            </a:r>
            <a:r>
              <a:rPr lang="zh-CN" altLang="en-US" sz="2000" dirty="0">
                <a:hlinkClick r:id="rId10"/>
              </a:rPr>
              <a:t>影柜</a:t>
            </a:r>
            <a:r>
              <a:rPr lang="zh-CN" altLang="en-US" sz="2000" dirty="0"/>
              <a:t>系统、网络家电等）连接到一起，提供家电控制、照明控制、电话远程控制、室内外遥控、防盗报警、</a:t>
            </a:r>
            <a:r>
              <a:rPr lang="zh-CN" altLang="en-US" sz="2000" dirty="0">
                <a:hlinkClick r:id="rId11"/>
              </a:rPr>
              <a:t>环境监测</a:t>
            </a:r>
            <a:r>
              <a:rPr lang="zh-CN" altLang="en-US" sz="2000" dirty="0"/>
              <a:t>、暖通控制、红外转发以及可编程定时控制等多种功能和手段。与普通家居相比，智能家居不仅具有传统的居住功能，兼备建筑、网络通信、信息家电、设备自动化，提供全方位的信息交互功能，甚至为各种能源费用节约资金。</a:t>
            </a:r>
          </a:p>
        </p:txBody>
      </p:sp>
      <p:sp>
        <p:nvSpPr>
          <p:cNvPr id="8" name="文本框 7">
            <a:extLst>
              <a:ext uri="{FF2B5EF4-FFF2-40B4-BE49-F238E27FC236}">
                <a16:creationId xmlns:a16="http://schemas.microsoft.com/office/drawing/2014/main" id="{1CA0F310-CDAA-4EFC-8D84-579D84B8DF2A}"/>
              </a:ext>
            </a:extLst>
          </p:cNvPr>
          <p:cNvSpPr txBox="1"/>
          <p:nvPr/>
        </p:nvSpPr>
        <p:spPr>
          <a:xfrm>
            <a:off x="2455333" y="1763749"/>
            <a:ext cx="7399867" cy="1323439"/>
          </a:xfrm>
          <a:prstGeom prst="rect">
            <a:avLst/>
          </a:prstGeom>
          <a:noFill/>
        </p:spPr>
        <p:txBody>
          <a:bodyPr wrap="square" rtlCol="0">
            <a:spAutoFit/>
          </a:bodyPr>
          <a:lstStyle/>
          <a:p>
            <a:r>
              <a:rPr lang="zh-CN" altLang="en-US" sz="2000" dirty="0"/>
              <a:t>智能家居作为一个新生产业，处于一个导入期与成长期的临界点，市场消费观念还未形成，但随着智能家居市场推广普及的进一步落实，培育起消费者的使用习惯，智能家居市场的消费潜力必然是巨大的，产业前景光明。</a:t>
            </a:r>
          </a:p>
        </p:txBody>
      </p:sp>
      <p:sp>
        <p:nvSpPr>
          <p:cNvPr id="30" name="ísḻíḑé">
            <a:extLst>
              <a:ext uri="{FF2B5EF4-FFF2-40B4-BE49-F238E27FC236}">
                <a16:creationId xmlns:a16="http://schemas.microsoft.com/office/drawing/2014/main" id="{17712207-3C9C-4302-BEC6-AD71A57136A9}"/>
              </a:ext>
            </a:extLst>
          </p:cNvPr>
          <p:cNvSpPr/>
          <p:nvPr/>
        </p:nvSpPr>
        <p:spPr>
          <a:xfrm>
            <a:off x="3470108" y="1138784"/>
            <a:ext cx="5251782" cy="369332"/>
          </a:xfrm>
          <a:prstGeom prst="rect">
            <a:avLst/>
          </a:prstGeom>
        </p:spPr>
        <p:txBody>
          <a:bodyPr wrap="none">
            <a:normAutofit fontScale="85000" lnSpcReduction="20000"/>
          </a:bodyPr>
          <a:lstStyle/>
          <a:p>
            <a:pPr algn="ctr">
              <a:lnSpc>
                <a:spcPct val="150000"/>
              </a:lnSpc>
            </a:pPr>
            <a:r>
              <a:rPr lang="zh-CN" altLang="en-US" b="1" spc="600" dirty="0">
                <a:cs typeface="+mn-ea"/>
                <a:sym typeface="+mn-lt"/>
              </a:rPr>
              <a:t>选题背景</a:t>
            </a:r>
          </a:p>
        </p:txBody>
      </p:sp>
      <p:sp>
        <p:nvSpPr>
          <p:cNvPr id="31" name="ísḻíḑé">
            <a:extLst>
              <a:ext uri="{FF2B5EF4-FFF2-40B4-BE49-F238E27FC236}">
                <a16:creationId xmlns:a16="http://schemas.microsoft.com/office/drawing/2014/main" id="{E7CE2CE9-CD24-42D0-BA16-5DDEE1AB6C93}"/>
              </a:ext>
            </a:extLst>
          </p:cNvPr>
          <p:cNvSpPr/>
          <p:nvPr/>
        </p:nvSpPr>
        <p:spPr>
          <a:xfrm>
            <a:off x="3647908" y="3342821"/>
            <a:ext cx="5251782" cy="369332"/>
          </a:xfrm>
          <a:prstGeom prst="rect">
            <a:avLst/>
          </a:prstGeom>
        </p:spPr>
        <p:txBody>
          <a:bodyPr wrap="none">
            <a:normAutofit fontScale="85000" lnSpcReduction="20000"/>
          </a:bodyPr>
          <a:lstStyle/>
          <a:p>
            <a:pPr algn="ctr">
              <a:lnSpc>
                <a:spcPct val="150000"/>
              </a:lnSpc>
            </a:pPr>
            <a:r>
              <a:rPr lang="zh-CN" altLang="en-US" b="1" spc="600" dirty="0">
                <a:cs typeface="+mn-ea"/>
                <a:sym typeface="+mn-lt"/>
              </a:rPr>
              <a:t>智能家居</a:t>
            </a:r>
          </a:p>
        </p:txBody>
      </p:sp>
      <p:pic>
        <p:nvPicPr>
          <p:cNvPr id="33" name="图片 32">
            <a:extLst>
              <a:ext uri="{FF2B5EF4-FFF2-40B4-BE49-F238E27FC236}">
                <a16:creationId xmlns:a16="http://schemas.microsoft.com/office/drawing/2014/main" id="{93A43E46-7840-4E4A-9BB1-85AD88216F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2294466" y="1049867"/>
            <a:ext cx="7721600" cy="5670714"/>
          </a:xfrm>
          <a:prstGeom prst="rect">
            <a:avLst/>
          </a:prstGeom>
        </p:spPr>
      </p:pic>
      <p:pic>
        <p:nvPicPr>
          <p:cNvPr id="4" name="音频 3">
            <a:hlinkClick r:id="" action="ppaction://media"/>
            <a:extLst>
              <a:ext uri="{FF2B5EF4-FFF2-40B4-BE49-F238E27FC236}">
                <a16:creationId xmlns:a16="http://schemas.microsoft.com/office/drawing/2014/main" id="{96C9AE41-C90D-4CF0-A85D-3B3D14AE3B95}"/>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9662413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75439">
        <p15:prstTrans prst="peelOff"/>
      </p:transition>
    </mc:Choice>
    <mc:Fallback>
      <p:transition spd="slow" advClick="0" advTm="754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5078313"/>
          </a:xfrm>
          <a:prstGeom prst="rect">
            <a:avLst/>
          </a:prstGeom>
          <a:noFill/>
        </p:spPr>
        <p:txBody>
          <a:bodyPr wrap="square" rtlCol="0">
            <a:spAutoFit/>
          </a:bodyPr>
          <a:lstStyle/>
          <a:p>
            <a:pPr lvl="0"/>
            <a:r>
              <a:rPr lang="zh-CN" altLang="en-US" dirty="0">
                <a:solidFill>
                  <a:prstClr val="black"/>
                </a:solidFill>
              </a:rPr>
              <a:t>       智能家居能发展到今天也是经历了一个循环渐进的历史过程。</a:t>
            </a:r>
          </a:p>
          <a:p>
            <a:pPr lvl="0"/>
            <a:r>
              <a:rPr lang="en-US" altLang="zh-CN" dirty="0">
                <a:solidFill>
                  <a:prstClr val="black"/>
                </a:solidFill>
              </a:rPr>
              <a:t>       1915</a:t>
            </a:r>
            <a:r>
              <a:rPr lang="zh-CN" altLang="en-US" dirty="0">
                <a:solidFill>
                  <a:prstClr val="black"/>
                </a:solidFill>
              </a:rPr>
              <a:t>年到</a:t>
            </a:r>
            <a:r>
              <a:rPr lang="en-US" altLang="zh-CN" dirty="0">
                <a:solidFill>
                  <a:prstClr val="black"/>
                </a:solidFill>
              </a:rPr>
              <a:t>1920</a:t>
            </a:r>
            <a:r>
              <a:rPr lang="zh-CN" altLang="en-US" dirty="0">
                <a:solidFill>
                  <a:prstClr val="black"/>
                </a:solidFill>
              </a:rPr>
              <a:t>年</a:t>
            </a:r>
            <a:r>
              <a:rPr lang="en-US" altLang="zh-CN" dirty="0">
                <a:solidFill>
                  <a:prstClr val="black"/>
                </a:solidFill>
              </a:rPr>
              <a:t>——</a:t>
            </a:r>
            <a:r>
              <a:rPr lang="zh-CN" altLang="en-US" dirty="0">
                <a:solidFill>
                  <a:prstClr val="black"/>
                </a:solidFill>
              </a:rPr>
              <a:t>家用机器的开始</a:t>
            </a:r>
          </a:p>
          <a:p>
            <a:pPr lvl="0"/>
            <a:r>
              <a:rPr lang="zh-CN" altLang="en-US" dirty="0">
                <a:solidFill>
                  <a:prstClr val="black"/>
                </a:solidFill>
              </a:rPr>
              <a:t>机器被引入家庭是为了帮助解决家庭劳动力日益短缺的问题</a:t>
            </a:r>
            <a:r>
              <a:rPr lang="en-US" altLang="zh-CN" dirty="0">
                <a:solidFill>
                  <a:prstClr val="black"/>
                </a:solidFill>
              </a:rPr>
              <a:t>(</a:t>
            </a:r>
            <a:r>
              <a:rPr lang="zh-CN" altLang="en-US" dirty="0">
                <a:solidFill>
                  <a:prstClr val="black"/>
                </a:solidFill>
              </a:rPr>
              <a:t>比如缝纫机、吸尘器、食品加工器</a:t>
            </a:r>
            <a:r>
              <a:rPr lang="en-US" altLang="zh-CN" dirty="0">
                <a:solidFill>
                  <a:prstClr val="black"/>
                </a:solidFill>
              </a:rPr>
              <a:t>)</a:t>
            </a:r>
            <a:r>
              <a:rPr lang="zh-CN" altLang="en-US" dirty="0">
                <a:solidFill>
                  <a:prstClr val="black"/>
                </a:solidFill>
              </a:rPr>
              <a:t>。广告界将这些电力机器称作是“电力春季大扫除”。这是在家庭里使用电力技术的第一个实例，电力机器在家居行业的前景由此打开。</a:t>
            </a:r>
          </a:p>
          <a:p>
            <a:pPr lvl="0"/>
            <a:r>
              <a:rPr lang="en-US" altLang="zh-CN" dirty="0">
                <a:solidFill>
                  <a:prstClr val="black"/>
                </a:solidFill>
              </a:rPr>
              <a:t>      1939</a:t>
            </a:r>
            <a:r>
              <a:rPr lang="zh-CN" altLang="en-US" dirty="0">
                <a:solidFill>
                  <a:prstClr val="black"/>
                </a:solidFill>
              </a:rPr>
              <a:t>年</a:t>
            </a:r>
            <a:r>
              <a:rPr lang="en-US" altLang="zh-CN" dirty="0">
                <a:solidFill>
                  <a:prstClr val="black"/>
                </a:solidFill>
              </a:rPr>
              <a:t>——</a:t>
            </a:r>
            <a:r>
              <a:rPr lang="zh-CN" altLang="en-US" dirty="0">
                <a:solidFill>
                  <a:prstClr val="black"/>
                </a:solidFill>
              </a:rPr>
              <a:t>预测智能家居的未来</a:t>
            </a:r>
          </a:p>
          <a:p>
            <a:pPr lvl="0"/>
            <a:r>
              <a:rPr lang="en-US" altLang="zh-CN" dirty="0">
                <a:solidFill>
                  <a:prstClr val="black"/>
                </a:solidFill>
              </a:rPr>
              <a:t>《</a:t>
            </a:r>
            <a:r>
              <a:rPr lang="zh-CN" altLang="en-US" dirty="0">
                <a:solidFill>
                  <a:prstClr val="black"/>
                </a:solidFill>
              </a:rPr>
              <a:t>大众机械</a:t>
            </a:r>
            <a:r>
              <a:rPr lang="en-US" altLang="zh-CN" dirty="0">
                <a:solidFill>
                  <a:prstClr val="black"/>
                </a:solidFill>
              </a:rPr>
              <a:t>》</a:t>
            </a:r>
            <a:r>
              <a:rPr lang="zh-CN" altLang="en-US" dirty="0">
                <a:solidFill>
                  <a:prstClr val="black"/>
                </a:solidFill>
              </a:rPr>
              <a:t>杂志中的“未来家电”这篇文章中所描绘的厨房装置是这样的：当你在做饭时，你还可以通过该装置接收到短波无线电频率，所以当你在做饭时，你还可以在第一时间里了解到新闻资讯。</a:t>
            </a:r>
          </a:p>
          <a:p>
            <a:pPr lvl="0"/>
            <a:r>
              <a:rPr lang="en-US" altLang="zh-CN" dirty="0">
                <a:solidFill>
                  <a:prstClr val="black"/>
                </a:solidFill>
              </a:rPr>
              <a:t>      19</a:t>
            </a:r>
            <a:r>
              <a:rPr lang="zh-CN" altLang="en-US" dirty="0">
                <a:solidFill>
                  <a:prstClr val="black"/>
                </a:solidFill>
              </a:rPr>
              <a:t>世纪</a:t>
            </a:r>
            <a:r>
              <a:rPr lang="en-US" altLang="zh-CN" dirty="0">
                <a:solidFill>
                  <a:prstClr val="black"/>
                </a:solidFill>
              </a:rPr>
              <a:t>70</a:t>
            </a:r>
            <a:r>
              <a:rPr lang="zh-CN" altLang="en-US" dirty="0">
                <a:solidFill>
                  <a:prstClr val="black"/>
                </a:solidFill>
              </a:rPr>
              <a:t>年代</a:t>
            </a:r>
            <a:r>
              <a:rPr lang="en-US" altLang="zh-CN" dirty="0">
                <a:solidFill>
                  <a:prstClr val="black"/>
                </a:solidFill>
              </a:rPr>
              <a:t>——</a:t>
            </a:r>
            <a:r>
              <a:rPr lang="zh-CN" altLang="en-US" dirty="0">
                <a:solidFill>
                  <a:prstClr val="black"/>
                </a:solidFill>
              </a:rPr>
              <a:t>自动化的开始</a:t>
            </a:r>
          </a:p>
          <a:p>
            <a:pPr lvl="0"/>
            <a:r>
              <a:rPr lang="en-US" altLang="zh-CN" dirty="0">
                <a:solidFill>
                  <a:prstClr val="black"/>
                </a:solidFill>
              </a:rPr>
              <a:t>X10</a:t>
            </a:r>
            <a:r>
              <a:rPr lang="zh-CN" altLang="en-US" dirty="0">
                <a:solidFill>
                  <a:prstClr val="black"/>
                </a:solidFill>
              </a:rPr>
              <a:t>是一个非常简单的系统，该系统是利用家里的电线在各类家用电器之间建立起一种联系。但是，由于这个系统是依靠电线完成的，就很容易受到电波干扰，实用性不是很强。</a:t>
            </a:r>
          </a:p>
          <a:p>
            <a:pPr lvl="0"/>
            <a:r>
              <a:rPr lang="en-US" altLang="zh-CN" dirty="0">
                <a:solidFill>
                  <a:prstClr val="black"/>
                </a:solidFill>
              </a:rPr>
              <a:t>       1984</a:t>
            </a:r>
            <a:r>
              <a:rPr lang="zh-CN" altLang="en-US" dirty="0">
                <a:solidFill>
                  <a:prstClr val="black"/>
                </a:solidFill>
              </a:rPr>
              <a:t>年</a:t>
            </a:r>
            <a:r>
              <a:rPr lang="en-US" altLang="zh-CN" dirty="0">
                <a:solidFill>
                  <a:prstClr val="black"/>
                </a:solidFill>
              </a:rPr>
              <a:t>——</a:t>
            </a:r>
            <a:r>
              <a:rPr lang="zh-CN" altLang="en-US" dirty="0">
                <a:solidFill>
                  <a:prstClr val="black"/>
                </a:solidFill>
              </a:rPr>
              <a:t>为智能家居的发展奠定基础</a:t>
            </a:r>
          </a:p>
          <a:p>
            <a:pPr lvl="0"/>
            <a:r>
              <a:rPr lang="zh-CN" altLang="en-US" dirty="0">
                <a:solidFill>
                  <a:prstClr val="black"/>
                </a:solidFill>
              </a:rPr>
              <a:t>美国建筑商协会成立了一个名为“智能家居”的特殊利益集团，他们提倡将科技和家居设计相结合的设计理念；有的人也把依照这种理念设计出来的建筑称作“电脑化建筑”</a:t>
            </a:r>
            <a:r>
              <a:rPr lang="en-US" altLang="zh-CN" dirty="0">
                <a:solidFill>
                  <a:prstClr val="black"/>
                </a:solidFill>
              </a:rPr>
              <a:t>——</a:t>
            </a:r>
            <a:r>
              <a:rPr lang="zh-CN" altLang="en-US" dirty="0">
                <a:solidFill>
                  <a:prstClr val="black"/>
                </a:solidFill>
              </a:rPr>
              <a:t>将计算机控制和建筑设计相结合。</a:t>
            </a: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智能家居的发展</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2E17A0AB-E1BD-4927-A77E-A1F8F96A591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548933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70542">
        <p15:prstTrans prst="peelOff"/>
      </p:transition>
    </mc:Choice>
    <mc:Fallback>
      <p:transition spd="slow" advClick="0" advTm="705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5262979"/>
          </a:xfrm>
          <a:prstGeom prst="rect">
            <a:avLst/>
          </a:prstGeom>
          <a:noFill/>
        </p:spPr>
        <p:txBody>
          <a:bodyPr wrap="square" rtlCol="0">
            <a:spAutoFit/>
          </a:bodyPr>
          <a:lstStyle/>
          <a:p>
            <a:pPr lvl="0"/>
            <a:r>
              <a:rPr lang="zh-CN" altLang="en-US" sz="1600" dirty="0">
                <a:solidFill>
                  <a:prstClr val="black"/>
                </a:solidFill>
              </a:rPr>
              <a:t>       最出名的智能家居要算比尔盖茨的豪宅了。他在</a:t>
            </a:r>
            <a:r>
              <a:rPr lang="en-US" altLang="zh-CN" sz="1600" dirty="0">
                <a:solidFill>
                  <a:prstClr val="black"/>
                </a:solidFill>
              </a:rPr>
              <a:t>《</a:t>
            </a:r>
            <a:r>
              <a:rPr lang="zh-CN" altLang="en-US" sz="1600" dirty="0">
                <a:solidFill>
                  <a:prstClr val="black"/>
                </a:solidFill>
              </a:rPr>
              <a:t>未来之路</a:t>
            </a:r>
            <a:r>
              <a:rPr lang="en-US" altLang="zh-CN" sz="1600" dirty="0">
                <a:solidFill>
                  <a:prstClr val="black"/>
                </a:solidFill>
              </a:rPr>
              <a:t>》</a:t>
            </a:r>
            <a:r>
              <a:rPr lang="zh-CN" altLang="en-US" sz="1600" dirty="0">
                <a:solidFill>
                  <a:prstClr val="black"/>
                </a:solidFill>
              </a:rPr>
              <a:t>一书中大篇幅的描述了他在华盛顿湖修建的豪宅，在他的设计畅想中描述到住宅是由“硅片和软件建筑而成的”，还要利用当时的尖端科技技术作为辅助。</a:t>
            </a:r>
          </a:p>
          <a:p>
            <a:pPr lvl="0"/>
            <a:r>
              <a:rPr lang="zh-CN" altLang="en-US" sz="1600" dirty="0">
                <a:solidFill>
                  <a:prstClr val="black"/>
                </a:solidFill>
              </a:rPr>
              <a:t>历时</a:t>
            </a:r>
            <a:r>
              <a:rPr lang="en-US" altLang="zh-CN" sz="1600" dirty="0">
                <a:solidFill>
                  <a:prstClr val="black"/>
                </a:solidFill>
              </a:rPr>
              <a:t>7</a:t>
            </a:r>
            <a:r>
              <a:rPr lang="zh-CN" altLang="en-US" sz="1600" dirty="0">
                <a:solidFill>
                  <a:prstClr val="black"/>
                </a:solidFill>
              </a:rPr>
              <a:t>年的建设，比尔盖茨终于按照他脑海中对于智能家居的构想建造而成。他的豪宅完全是按照智能住宅的概念所建造，不仅具备高速上网的专线，所有的门窗、灯具、电器都能通过计算机操作控制，而且还有一个高性能的服务器作为管理整个系统的后台。</a:t>
            </a:r>
          </a:p>
          <a:p>
            <a:pPr lvl="0"/>
            <a:r>
              <a:rPr lang="zh-CN" altLang="en-US" sz="1600" dirty="0">
                <a:solidFill>
                  <a:prstClr val="black"/>
                </a:solidFill>
              </a:rPr>
              <a:t>       世界上第一幢智能建筑是在</a:t>
            </a:r>
            <a:r>
              <a:rPr lang="en-US" altLang="zh-CN" sz="1600" dirty="0">
                <a:solidFill>
                  <a:prstClr val="black"/>
                </a:solidFill>
              </a:rPr>
              <a:t>1984</a:t>
            </a:r>
            <a:r>
              <a:rPr lang="zh-CN" altLang="en-US" sz="1600" dirty="0">
                <a:solidFill>
                  <a:prstClr val="black"/>
                </a:solidFill>
              </a:rPr>
              <a:t>年的美国康涅迪格州出现，当时只是在一定程度上对其进行了改造。采用了计算机系统对整栋大楼的空调、电梯、照明等设备进行了监测和控制，且提供了电子邮件、语音通信、情报资料等方面的信息化服务。</a:t>
            </a:r>
          </a:p>
          <a:p>
            <a:pPr lvl="0"/>
            <a:r>
              <a:rPr lang="zh-CN" altLang="en-US" sz="1600" dirty="0">
                <a:solidFill>
                  <a:prstClr val="black"/>
                </a:solidFill>
              </a:rPr>
              <a:t>       此后其他国家也先后效仿，加拿大、澳大利亚以及其他东南亚等经济技术比较发达的国家，先后也提出了各种智能家居的解决方案。智能家居在美国、德国、新加坡、日本等国家都有广泛应用。</a:t>
            </a:r>
          </a:p>
          <a:p>
            <a:pPr lvl="0"/>
            <a:r>
              <a:rPr lang="zh-CN" altLang="en-US" sz="1600" dirty="0">
                <a:solidFill>
                  <a:prstClr val="black"/>
                </a:solidFill>
              </a:rPr>
              <a:t>       在</a:t>
            </a:r>
            <a:r>
              <a:rPr lang="en-US" altLang="zh-CN" sz="1600" dirty="0">
                <a:solidFill>
                  <a:prstClr val="black"/>
                </a:solidFill>
              </a:rPr>
              <a:t>1998</a:t>
            </a:r>
            <a:r>
              <a:rPr lang="zh-CN" altLang="en-US" sz="1600" dirty="0">
                <a:solidFill>
                  <a:prstClr val="black"/>
                </a:solidFill>
              </a:rPr>
              <a:t>年</a:t>
            </a:r>
            <a:r>
              <a:rPr lang="en-US" altLang="zh-CN" sz="1600" dirty="0">
                <a:solidFill>
                  <a:prstClr val="black"/>
                </a:solidFill>
              </a:rPr>
              <a:t>5</a:t>
            </a:r>
            <a:r>
              <a:rPr lang="zh-CN" altLang="en-US" sz="1600" dirty="0">
                <a:solidFill>
                  <a:prstClr val="black"/>
                </a:solidFill>
              </a:rPr>
              <a:t>月，新加坡举办的</a:t>
            </a:r>
            <a:r>
              <a:rPr lang="en-US" altLang="zh-CN" sz="1600" dirty="0">
                <a:solidFill>
                  <a:prstClr val="black"/>
                </a:solidFill>
              </a:rPr>
              <a:t>98</a:t>
            </a:r>
            <a:r>
              <a:rPr lang="zh-CN" altLang="en-US" sz="1600" dirty="0">
                <a:solidFill>
                  <a:prstClr val="black"/>
                </a:solidFill>
              </a:rPr>
              <a:t>亚洲家庭电器与电子消费品国际展览会上，通过在展会上模拟“未来之家”，正式推出了新加坡式的家庭智能化系统。</a:t>
            </a:r>
          </a:p>
          <a:p>
            <a:pPr lvl="0"/>
            <a:r>
              <a:rPr lang="zh-CN" altLang="en-US" sz="1600" dirty="0">
                <a:solidFill>
                  <a:prstClr val="black"/>
                </a:solidFill>
              </a:rPr>
              <a:t>该系统包括了三表抄送功能、安防报警功能、可视对讲功能、监控中心功能、家电控制功能、有线电视接入功能、电话接入功能、住户信息留言功能、家庭智能控制面板、宽带接入和系统软件控制等功能。</a:t>
            </a:r>
          </a:p>
          <a:p>
            <a:pPr lvl="0"/>
            <a:r>
              <a:rPr lang="zh-CN" altLang="en-US" sz="1600" dirty="0">
                <a:solidFill>
                  <a:prstClr val="black"/>
                </a:solidFill>
              </a:rPr>
              <a:t>       目前在新加坡也有近</a:t>
            </a:r>
            <a:r>
              <a:rPr lang="en-US" altLang="zh-CN" sz="1600" dirty="0">
                <a:solidFill>
                  <a:prstClr val="black"/>
                </a:solidFill>
              </a:rPr>
              <a:t>30</a:t>
            </a:r>
            <a:r>
              <a:rPr lang="zh-CN" altLang="en-US" sz="1600" dirty="0">
                <a:solidFill>
                  <a:prstClr val="black"/>
                </a:solidFill>
              </a:rPr>
              <a:t>个住宅小区近</a:t>
            </a:r>
            <a:r>
              <a:rPr lang="en-US" altLang="zh-CN" sz="1600" dirty="0">
                <a:solidFill>
                  <a:prstClr val="black"/>
                </a:solidFill>
              </a:rPr>
              <a:t>5000</a:t>
            </a:r>
            <a:r>
              <a:rPr lang="zh-CN" altLang="en-US" sz="1600" dirty="0">
                <a:solidFill>
                  <a:prstClr val="black"/>
                </a:solidFill>
              </a:rPr>
              <a:t>户的家庭都采用了这套家庭智能化系统，美国也有近四万户家庭也采用了这套家庭智能化系统。</a:t>
            </a: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智能家居的引进</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C20C13DA-18F7-4850-8707-749C2699F33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313174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43799">
        <p15:prstTrans prst="peelOff"/>
      </p:transition>
    </mc:Choice>
    <mc:Fallback>
      <p:transition spd="slow" advClick="0" advTm="437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3293209"/>
          </a:xfrm>
          <a:prstGeom prst="rect">
            <a:avLst/>
          </a:prstGeom>
          <a:noFill/>
        </p:spPr>
        <p:txBody>
          <a:bodyPr wrap="square" rtlCol="0">
            <a:spAutoFit/>
          </a:bodyPr>
          <a:lstStyle/>
          <a:p>
            <a:pPr lvl="0"/>
            <a:r>
              <a:rPr lang="zh-CN" altLang="en-US" sz="1600" dirty="0">
                <a:solidFill>
                  <a:prstClr val="black"/>
                </a:solidFill>
              </a:rPr>
              <a:t>      智能家居一开始应用于私人豪宅，其高昂的价格让普通家庭望而却步。但是随着现代技术不断的更迭更新，秉承着科技为生活服务为广大人民服务的理念，智能家居也已经开始变得普遍化。</a:t>
            </a:r>
          </a:p>
          <a:p>
            <a:pPr lvl="0"/>
            <a:r>
              <a:rPr lang="zh-CN" altLang="en-US" sz="1600" dirty="0">
                <a:solidFill>
                  <a:prstClr val="black"/>
                </a:solidFill>
              </a:rPr>
              <a:t>       智能家居发展到现在可以分为四大阶段：第一代手机操控、第二代场景联动、第三代语音交互、第四代人工智能。</a:t>
            </a:r>
          </a:p>
          <a:p>
            <a:pPr lvl="0"/>
            <a:r>
              <a:rPr lang="zh-CN" altLang="en-US" sz="1600" dirty="0">
                <a:solidFill>
                  <a:prstClr val="black"/>
                </a:solidFill>
              </a:rPr>
              <a:t>       智能家居的未来，是在技术研究发展的基础下，将价格不断拉低，成为普通大众能够承担起得智能家居。</a:t>
            </a:r>
          </a:p>
          <a:p>
            <a:pPr lvl="0"/>
            <a:r>
              <a:rPr lang="zh-CN" altLang="en-US" sz="1600" dirty="0">
                <a:solidFill>
                  <a:prstClr val="black"/>
                </a:solidFill>
              </a:rPr>
              <a:t>       消费者在选择智能家居时，往往会受到很多因素的影响。比如它的成本、便捷性、娱乐性、实用性、安全性等方面，是否能有效的提升家庭资源的利用以及减少家庭资源的浪费。但是阻碍智能家居发展的是智能家居设备之间的互操作性和越来越多的无线协议，要想实现设备之间关联性，就必须要有稳定可靠的无线协议作为物联网基础设施的重要支柱。</a:t>
            </a:r>
          </a:p>
          <a:p>
            <a:pPr lvl="0"/>
            <a:endParaRPr lang="zh-CN" altLang="en-US" sz="1600" dirty="0">
              <a:solidFill>
                <a:prstClr val="black"/>
              </a:solidFill>
            </a:endParaRP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智能家居的不足</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0C782B90-EFDE-4903-A4AC-E4C0F20822A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617917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65310">
        <p15:prstTrans prst="peelOff"/>
      </p:transition>
    </mc:Choice>
    <mc:Fallback>
      <p:transition spd="slow" advClick="0" advTm="653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b0d98ea-580a-4329-8c43-e6efc38cec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92420" y="3735474"/>
            <a:ext cx="1709645" cy="2985107"/>
            <a:chOff x="1421329" y="3129416"/>
            <a:chExt cx="1709645" cy="2985107"/>
          </a:xfrm>
        </p:grpSpPr>
        <p:sp>
          <p:nvSpPr>
            <p:cNvPr id="10" name="ïSḷîďé"/>
            <p:cNvSpPr/>
            <p:nvPr/>
          </p:nvSpPr>
          <p:spPr bwMode="auto">
            <a:xfrm>
              <a:off x="1447767" y="5424389"/>
              <a:ext cx="1511363" cy="690134"/>
            </a:xfrm>
            <a:custGeom>
              <a:avLst/>
              <a:gdLst/>
              <a:ahLst/>
              <a:cxnLst>
                <a:cxn ang="0">
                  <a:pos x="23" y="32"/>
                </a:cxn>
                <a:cxn ang="0">
                  <a:pos x="43" y="17"/>
                </a:cxn>
                <a:cxn ang="0">
                  <a:pos x="52" y="19"/>
                </a:cxn>
                <a:cxn ang="0">
                  <a:pos x="73" y="12"/>
                </a:cxn>
                <a:cxn ang="0">
                  <a:pos x="73" y="12"/>
                </a:cxn>
                <a:cxn ang="0">
                  <a:pos x="90" y="3"/>
                </a:cxn>
                <a:cxn ang="0">
                  <a:pos x="100" y="6"/>
                </a:cxn>
                <a:cxn ang="0">
                  <a:pos x="123" y="0"/>
                </a:cxn>
                <a:cxn ang="0">
                  <a:pos x="164" y="26"/>
                </a:cxn>
                <a:cxn ang="0">
                  <a:pos x="180" y="39"/>
                </a:cxn>
                <a:cxn ang="0">
                  <a:pos x="196" y="68"/>
                </a:cxn>
                <a:cxn ang="0">
                  <a:pos x="195" y="72"/>
                </a:cxn>
                <a:cxn ang="0">
                  <a:pos x="1" y="72"/>
                </a:cxn>
                <a:cxn ang="0">
                  <a:pos x="0" y="65"/>
                </a:cxn>
                <a:cxn ang="0">
                  <a:pos x="23" y="32"/>
                </a:cxn>
              </a:cxnLst>
              <a:rect l="0" t="0" r="r" b="b"/>
              <a:pathLst>
                <a:path w="196" h="72">
                  <a:moveTo>
                    <a:pt x="23" y="32"/>
                  </a:moveTo>
                  <a:cubicBezTo>
                    <a:pt x="25" y="24"/>
                    <a:pt x="33" y="17"/>
                    <a:pt x="43" y="17"/>
                  </a:cubicBezTo>
                  <a:cubicBezTo>
                    <a:pt x="46" y="17"/>
                    <a:pt x="49" y="18"/>
                    <a:pt x="52" y="19"/>
                  </a:cubicBezTo>
                  <a:cubicBezTo>
                    <a:pt x="58" y="15"/>
                    <a:pt x="65" y="12"/>
                    <a:pt x="73" y="12"/>
                  </a:cubicBezTo>
                  <a:cubicBezTo>
                    <a:pt x="73" y="12"/>
                    <a:pt x="73" y="12"/>
                    <a:pt x="73" y="12"/>
                  </a:cubicBezTo>
                  <a:cubicBezTo>
                    <a:pt x="76" y="7"/>
                    <a:pt x="82" y="3"/>
                    <a:pt x="90" y="3"/>
                  </a:cubicBezTo>
                  <a:cubicBezTo>
                    <a:pt x="94" y="3"/>
                    <a:pt x="97" y="4"/>
                    <a:pt x="100" y="6"/>
                  </a:cubicBezTo>
                  <a:cubicBezTo>
                    <a:pt x="107" y="2"/>
                    <a:pt x="115" y="0"/>
                    <a:pt x="123" y="0"/>
                  </a:cubicBezTo>
                  <a:cubicBezTo>
                    <a:pt x="142" y="0"/>
                    <a:pt x="159" y="11"/>
                    <a:pt x="164" y="26"/>
                  </a:cubicBezTo>
                  <a:cubicBezTo>
                    <a:pt x="172" y="27"/>
                    <a:pt x="179" y="32"/>
                    <a:pt x="180" y="39"/>
                  </a:cubicBezTo>
                  <a:cubicBezTo>
                    <a:pt x="189" y="45"/>
                    <a:pt x="196" y="56"/>
                    <a:pt x="196" y="68"/>
                  </a:cubicBezTo>
                  <a:cubicBezTo>
                    <a:pt x="196" y="70"/>
                    <a:pt x="195" y="71"/>
                    <a:pt x="195" y="72"/>
                  </a:cubicBezTo>
                  <a:cubicBezTo>
                    <a:pt x="1" y="72"/>
                    <a:pt x="1" y="72"/>
                    <a:pt x="1" y="72"/>
                  </a:cubicBezTo>
                  <a:cubicBezTo>
                    <a:pt x="1" y="70"/>
                    <a:pt x="0" y="68"/>
                    <a:pt x="0" y="65"/>
                  </a:cubicBezTo>
                  <a:cubicBezTo>
                    <a:pt x="0" y="50"/>
                    <a:pt x="10" y="37"/>
                    <a:pt x="23" y="32"/>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îŝḷíḑe"/>
            <p:cNvSpPr/>
            <p:nvPr/>
          </p:nvSpPr>
          <p:spPr bwMode="auto">
            <a:xfrm>
              <a:off x="1421329" y="3129416"/>
              <a:ext cx="1709645" cy="2284018"/>
            </a:xfrm>
            <a:custGeom>
              <a:avLst/>
              <a:gdLst/>
              <a:ahLst/>
              <a:cxnLst>
                <a:cxn ang="0">
                  <a:pos x="127" y="126"/>
                </a:cxn>
                <a:cxn ang="0">
                  <a:pos x="188" y="87"/>
                </a:cxn>
                <a:cxn ang="0">
                  <a:pos x="105" y="158"/>
                </a:cxn>
                <a:cxn ang="0">
                  <a:pos x="37" y="37"/>
                </a:cxn>
                <a:cxn ang="0">
                  <a:pos x="102" y="109"/>
                </a:cxn>
                <a:cxn ang="0">
                  <a:pos x="0" y="0"/>
                </a:cxn>
                <a:cxn ang="0">
                  <a:pos x="89" y="119"/>
                </a:cxn>
                <a:cxn ang="0">
                  <a:pos x="92" y="127"/>
                </a:cxn>
                <a:cxn ang="0">
                  <a:pos x="98" y="195"/>
                </a:cxn>
                <a:cxn ang="0">
                  <a:pos x="40" y="169"/>
                </a:cxn>
                <a:cxn ang="0">
                  <a:pos x="85" y="183"/>
                </a:cxn>
                <a:cxn ang="0">
                  <a:pos x="15" y="163"/>
                </a:cxn>
                <a:cxn ang="0">
                  <a:pos x="79" y="187"/>
                </a:cxn>
                <a:cxn ang="0">
                  <a:pos x="98" y="203"/>
                </a:cxn>
                <a:cxn ang="0">
                  <a:pos x="97" y="236"/>
                </a:cxn>
                <a:cxn ang="0">
                  <a:pos x="103" y="238"/>
                </a:cxn>
                <a:cxn ang="0">
                  <a:pos x="113" y="235"/>
                </a:cxn>
                <a:cxn ang="0">
                  <a:pos x="107" y="168"/>
                </a:cxn>
                <a:cxn ang="0">
                  <a:pos x="139" y="127"/>
                </a:cxn>
                <a:cxn ang="0">
                  <a:pos x="221" y="69"/>
                </a:cxn>
                <a:cxn ang="0">
                  <a:pos x="127" y="126"/>
                </a:cxn>
              </a:cxnLst>
              <a:rect l="0" t="0" r="r" b="b"/>
              <a:pathLst>
                <a:path w="221" h="238">
                  <a:moveTo>
                    <a:pt x="127" y="126"/>
                  </a:moveTo>
                  <a:cubicBezTo>
                    <a:pt x="157" y="87"/>
                    <a:pt x="188" y="87"/>
                    <a:pt x="188" y="87"/>
                  </a:cubicBezTo>
                  <a:cubicBezTo>
                    <a:pt x="149" y="103"/>
                    <a:pt x="112" y="148"/>
                    <a:pt x="105" y="158"/>
                  </a:cubicBezTo>
                  <a:cubicBezTo>
                    <a:pt x="96" y="113"/>
                    <a:pt x="77" y="62"/>
                    <a:pt x="37" y="37"/>
                  </a:cubicBezTo>
                  <a:cubicBezTo>
                    <a:pt x="37" y="37"/>
                    <a:pt x="77" y="45"/>
                    <a:pt x="102" y="109"/>
                  </a:cubicBezTo>
                  <a:cubicBezTo>
                    <a:pt x="102" y="109"/>
                    <a:pt x="158" y="33"/>
                    <a:pt x="0" y="0"/>
                  </a:cubicBezTo>
                  <a:cubicBezTo>
                    <a:pt x="0" y="0"/>
                    <a:pt x="15" y="166"/>
                    <a:pt x="89" y="119"/>
                  </a:cubicBezTo>
                  <a:cubicBezTo>
                    <a:pt x="92" y="127"/>
                    <a:pt x="92" y="127"/>
                    <a:pt x="92" y="127"/>
                  </a:cubicBezTo>
                  <a:cubicBezTo>
                    <a:pt x="95" y="138"/>
                    <a:pt x="98" y="166"/>
                    <a:pt x="98" y="195"/>
                  </a:cubicBezTo>
                  <a:cubicBezTo>
                    <a:pt x="90" y="189"/>
                    <a:pt x="63" y="172"/>
                    <a:pt x="40" y="169"/>
                  </a:cubicBezTo>
                  <a:cubicBezTo>
                    <a:pt x="40" y="169"/>
                    <a:pt x="59" y="163"/>
                    <a:pt x="85" y="183"/>
                  </a:cubicBezTo>
                  <a:cubicBezTo>
                    <a:pt x="85" y="183"/>
                    <a:pt x="90" y="138"/>
                    <a:pt x="15" y="163"/>
                  </a:cubicBezTo>
                  <a:cubicBezTo>
                    <a:pt x="15" y="163"/>
                    <a:pt x="59" y="224"/>
                    <a:pt x="79" y="187"/>
                  </a:cubicBezTo>
                  <a:cubicBezTo>
                    <a:pt x="98" y="203"/>
                    <a:pt x="98" y="203"/>
                    <a:pt x="98" y="203"/>
                  </a:cubicBezTo>
                  <a:cubicBezTo>
                    <a:pt x="98" y="214"/>
                    <a:pt x="98" y="226"/>
                    <a:pt x="97" y="236"/>
                  </a:cubicBezTo>
                  <a:cubicBezTo>
                    <a:pt x="99" y="236"/>
                    <a:pt x="101" y="237"/>
                    <a:pt x="103" y="238"/>
                  </a:cubicBezTo>
                  <a:cubicBezTo>
                    <a:pt x="106" y="236"/>
                    <a:pt x="109" y="236"/>
                    <a:pt x="113" y="235"/>
                  </a:cubicBezTo>
                  <a:cubicBezTo>
                    <a:pt x="113" y="225"/>
                    <a:pt x="112" y="199"/>
                    <a:pt x="107" y="168"/>
                  </a:cubicBezTo>
                  <a:cubicBezTo>
                    <a:pt x="139" y="127"/>
                    <a:pt x="139" y="127"/>
                    <a:pt x="139" y="127"/>
                  </a:cubicBezTo>
                  <a:cubicBezTo>
                    <a:pt x="180" y="173"/>
                    <a:pt x="221" y="69"/>
                    <a:pt x="221" y="69"/>
                  </a:cubicBezTo>
                  <a:cubicBezTo>
                    <a:pt x="106" y="61"/>
                    <a:pt x="127" y="126"/>
                    <a:pt x="127" y="126"/>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27" name="组合 26"/>
          <p:cNvGrpSpPr/>
          <p:nvPr/>
        </p:nvGrpSpPr>
        <p:grpSpPr>
          <a:xfrm>
            <a:off x="5213803" y="-885825"/>
            <a:ext cx="1771650" cy="1771650"/>
            <a:chOff x="4953000" y="-877810"/>
            <a:chExt cx="1771650" cy="1771650"/>
          </a:xfrm>
        </p:grpSpPr>
        <p:sp>
          <p:nvSpPr>
            <p:cNvPr id="28" name="菱形 27"/>
            <p:cNvSpPr/>
            <p:nvPr/>
          </p:nvSpPr>
          <p:spPr>
            <a:xfrm>
              <a:off x="4953000" y="-877810"/>
              <a:ext cx="1771650" cy="1771650"/>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9" name="two-leaves_78415"/>
            <p:cNvSpPr>
              <a:spLocks noChangeAspect="1"/>
            </p:cNvSpPr>
            <p:nvPr/>
          </p:nvSpPr>
          <p:spPr bwMode="auto">
            <a:xfrm>
              <a:off x="5550089" y="32659"/>
              <a:ext cx="577472"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7" h="3888">
                  <a:moveTo>
                    <a:pt x="3273" y="95"/>
                  </a:moveTo>
                  <a:cubicBezTo>
                    <a:pt x="3257" y="43"/>
                    <a:pt x="3212" y="7"/>
                    <a:pt x="3158" y="3"/>
                  </a:cubicBezTo>
                  <a:cubicBezTo>
                    <a:pt x="3104" y="0"/>
                    <a:pt x="3054" y="30"/>
                    <a:pt x="3032" y="78"/>
                  </a:cubicBezTo>
                  <a:cubicBezTo>
                    <a:pt x="2890" y="389"/>
                    <a:pt x="2554" y="800"/>
                    <a:pt x="1754" y="1018"/>
                  </a:cubicBezTo>
                  <a:cubicBezTo>
                    <a:pt x="1603" y="1071"/>
                    <a:pt x="1480" y="1153"/>
                    <a:pt x="1384" y="1253"/>
                  </a:cubicBezTo>
                  <a:cubicBezTo>
                    <a:pt x="1491" y="1388"/>
                    <a:pt x="1575" y="1528"/>
                    <a:pt x="1609" y="1662"/>
                  </a:cubicBezTo>
                  <a:cubicBezTo>
                    <a:pt x="1681" y="1950"/>
                    <a:pt x="1639" y="2229"/>
                    <a:pt x="1488" y="2447"/>
                  </a:cubicBezTo>
                  <a:cubicBezTo>
                    <a:pt x="1469" y="2475"/>
                    <a:pt x="1447" y="2502"/>
                    <a:pt x="1425" y="2528"/>
                  </a:cubicBezTo>
                  <a:cubicBezTo>
                    <a:pt x="1299" y="2670"/>
                    <a:pt x="1128" y="2767"/>
                    <a:pt x="929" y="2808"/>
                  </a:cubicBezTo>
                  <a:cubicBezTo>
                    <a:pt x="794" y="2933"/>
                    <a:pt x="691" y="3073"/>
                    <a:pt x="617" y="3246"/>
                  </a:cubicBezTo>
                  <a:cubicBezTo>
                    <a:pt x="613" y="3212"/>
                    <a:pt x="610" y="3174"/>
                    <a:pt x="609" y="3134"/>
                  </a:cubicBezTo>
                  <a:cubicBezTo>
                    <a:pt x="613" y="2944"/>
                    <a:pt x="684" y="2753"/>
                    <a:pt x="724" y="2686"/>
                  </a:cubicBezTo>
                  <a:cubicBezTo>
                    <a:pt x="798" y="2549"/>
                    <a:pt x="1004" y="2251"/>
                    <a:pt x="926" y="1646"/>
                  </a:cubicBezTo>
                  <a:cubicBezTo>
                    <a:pt x="1029" y="1940"/>
                    <a:pt x="1094" y="2237"/>
                    <a:pt x="1001" y="2533"/>
                  </a:cubicBezTo>
                  <a:cubicBezTo>
                    <a:pt x="990" y="2571"/>
                    <a:pt x="976" y="2607"/>
                    <a:pt x="963" y="2643"/>
                  </a:cubicBezTo>
                  <a:cubicBezTo>
                    <a:pt x="1352" y="2530"/>
                    <a:pt x="1577" y="2154"/>
                    <a:pt x="1462" y="1699"/>
                  </a:cubicBezTo>
                  <a:cubicBezTo>
                    <a:pt x="1390" y="1415"/>
                    <a:pt x="1036" y="1079"/>
                    <a:pt x="769" y="859"/>
                  </a:cubicBezTo>
                  <a:cubicBezTo>
                    <a:pt x="730" y="826"/>
                    <a:pt x="675" y="820"/>
                    <a:pt x="629" y="843"/>
                  </a:cubicBezTo>
                  <a:cubicBezTo>
                    <a:pt x="584" y="865"/>
                    <a:pt x="556" y="913"/>
                    <a:pt x="558" y="963"/>
                  </a:cubicBezTo>
                  <a:cubicBezTo>
                    <a:pt x="566" y="1159"/>
                    <a:pt x="505" y="1427"/>
                    <a:pt x="247" y="1740"/>
                  </a:cubicBezTo>
                  <a:cubicBezTo>
                    <a:pt x="0" y="2082"/>
                    <a:pt x="220" y="2512"/>
                    <a:pt x="559" y="2638"/>
                  </a:cubicBezTo>
                  <a:cubicBezTo>
                    <a:pt x="386" y="2902"/>
                    <a:pt x="430" y="3197"/>
                    <a:pt x="568" y="3373"/>
                  </a:cubicBezTo>
                  <a:cubicBezTo>
                    <a:pt x="533" y="3482"/>
                    <a:pt x="511" y="3581"/>
                    <a:pt x="505" y="3703"/>
                  </a:cubicBezTo>
                  <a:cubicBezTo>
                    <a:pt x="500" y="3810"/>
                    <a:pt x="511" y="3871"/>
                    <a:pt x="511" y="3871"/>
                  </a:cubicBezTo>
                  <a:cubicBezTo>
                    <a:pt x="515" y="3886"/>
                    <a:pt x="536" y="3888"/>
                    <a:pt x="542" y="3874"/>
                  </a:cubicBezTo>
                  <a:cubicBezTo>
                    <a:pt x="632" y="3662"/>
                    <a:pt x="794" y="3386"/>
                    <a:pt x="980" y="3189"/>
                  </a:cubicBezTo>
                  <a:cubicBezTo>
                    <a:pt x="1127" y="3034"/>
                    <a:pt x="1260" y="2936"/>
                    <a:pt x="1422" y="2828"/>
                  </a:cubicBezTo>
                  <a:cubicBezTo>
                    <a:pt x="1672" y="2693"/>
                    <a:pt x="2271" y="2515"/>
                    <a:pt x="2777" y="1570"/>
                  </a:cubicBezTo>
                  <a:cubicBezTo>
                    <a:pt x="2780" y="1577"/>
                    <a:pt x="2781" y="1583"/>
                    <a:pt x="2780" y="1590"/>
                  </a:cubicBezTo>
                  <a:cubicBezTo>
                    <a:pt x="2748" y="1770"/>
                    <a:pt x="2638" y="2054"/>
                    <a:pt x="2433" y="2349"/>
                  </a:cubicBezTo>
                  <a:cubicBezTo>
                    <a:pt x="2214" y="2628"/>
                    <a:pt x="2109" y="2721"/>
                    <a:pt x="1816" y="2909"/>
                  </a:cubicBezTo>
                  <a:cubicBezTo>
                    <a:pt x="1803" y="2917"/>
                    <a:pt x="1788" y="2924"/>
                    <a:pt x="1774" y="2932"/>
                  </a:cubicBezTo>
                  <a:cubicBezTo>
                    <a:pt x="2449" y="3217"/>
                    <a:pt x="3179" y="2921"/>
                    <a:pt x="3476" y="2145"/>
                  </a:cubicBezTo>
                  <a:cubicBezTo>
                    <a:pt x="3677" y="1619"/>
                    <a:pt x="3441" y="650"/>
                    <a:pt x="3273" y="95"/>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8" name="文本框 7">
            <a:extLst>
              <a:ext uri="{FF2B5EF4-FFF2-40B4-BE49-F238E27FC236}">
                <a16:creationId xmlns:a16="http://schemas.microsoft.com/office/drawing/2014/main" id="{1CA0F310-CDAA-4EFC-8D84-579D84B8DF2A}"/>
              </a:ext>
            </a:extLst>
          </p:cNvPr>
          <p:cNvSpPr txBox="1"/>
          <p:nvPr/>
        </p:nvSpPr>
        <p:spPr>
          <a:xfrm>
            <a:off x="2514600" y="1255157"/>
            <a:ext cx="7399867" cy="4524315"/>
          </a:xfrm>
          <a:prstGeom prst="rect">
            <a:avLst/>
          </a:prstGeom>
          <a:noFill/>
        </p:spPr>
        <p:txBody>
          <a:bodyPr wrap="square" rtlCol="0">
            <a:spAutoFit/>
          </a:bodyPr>
          <a:lstStyle/>
          <a:p>
            <a:pPr lvl="0"/>
            <a:r>
              <a:rPr lang="zh-CN" altLang="en-US" sz="1600" dirty="0">
                <a:solidFill>
                  <a:prstClr val="black"/>
                </a:solidFill>
              </a:rPr>
              <a:t>智能家居的早期技术包括三大主流：</a:t>
            </a:r>
          </a:p>
          <a:p>
            <a:pPr lvl="0"/>
            <a:r>
              <a:rPr lang="zh-CN" altLang="en-US" sz="1600" dirty="0">
                <a:solidFill>
                  <a:prstClr val="black"/>
                </a:solidFill>
              </a:rPr>
              <a:t>①总线技术类：总线技术的主要特点是所有设备通信与控制都集中在一条总线上，是一种全分布式智能控制网络技术，其产品模块具有双向通信能力，以及互操作性和互换性，其控制部件都可以编程总线技术类产品比较适合于楼宇智能化以及小区智能化等大区域范围的控制，但一般设置安装比较复杂，造价较高，工期较长，只适用新装修用户。</a:t>
            </a:r>
          </a:p>
          <a:p>
            <a:pPr lvl="0"/>
            <a:r>
              <a:rPr lang="zh-CN" altLang="en-US" sz="1600" dirty="0">
                <a:solidFill>
                  <a:prstClr val="black"/>
                </a:solidFill>
              </a:rPr>
              <a:t>②无线通信技术类：无线通信技术众多，已经成功应用在智能家居领域的无线通信技术方案主要包括：射频技术、</a:t>
            </a:r>
            <a:r>
              <a:rPr lang="en-US" altLang="zh-CN" sz="1600" dirty="0">
                <a:solidFill>
                  <a:prstClr val="black"/>
                </a:solidFill>
              </a:rPr>
              <a:t>VESP</a:t>
            </a:r>
            <a:r>
              <a:rPr lang="zh-CN" altLang="en-US" sz="1600" dirty="0">
                <a:solidFill>
                  <a:prstClr val="black"/>
                </a:solidFill>
              </a:rPr>
              <a:t>协议、</a:t>
            </a:r>
            <a:r>
              <a:rPr lang="en-US" altLang="zh-CN" sz="1600" dirty="0">
                <a:solidFill>
                  <a:prstClr val="black"/>
                </a:solidFill>
              </a:rPr>
              <a:t>IrDA</a:t>
            </a:r>
            <a:r>
              <a:rPr lang="zh-CN" altLang="en-US" sz="1600" dirty="0">
                <a:solidFill>
                  <a:prstClr val="black"/>
                </a:solidFill>
              </a:rPr>
              <a:t>红外线技术、</a:t>
            </a:r>
            <a:r>
              <a:rPr lang="en-US" altLang="zh-CN" sz="1600" dirty="0" err="1">
                <a:solidFill>
                  <a:prstClr val="black"/>
                </a:solidFill>
              </a:rPr>
              <a:t>HomeRF</a:t>
            </a:r>
            <a:r>
              <a:rPr lang="en-US" altLang="zh-CN" sz="1600" dirty="0">
                <a:solidFill>
                  <a:prstClr val="black"/>
                </a:solidFill>
              </a:rPr>
              <a:t> </a:t>
            </a:r>
            <a:r>
              <a:rPr lang="zh-CN" altLang="en-US" sz="1600" dirty="0">
                <a:solidFill>
                  <a:prstClr val="black"/>
                </a:solidFill>
              </a:rPr>
              <a:t>协议、</a:t>
            </a:r>
            <a:r>
              <a:rPr lang="en-US" altLang="zh-CN" sz="1600" dirty="0">
                <a:solidFill>
                  <a:prstClr val="black"/>
                </a:solidFill>
              </a:rPr>
              <a:t>Zigbee</a:t>
            </a:r>
            <a:r>
              <a:rPr lang="zh-CN" altLang="en-US" sz="1600" dirty="0">
                <a:solidFill>
                  <a:prstClr val="black"/>
                </a:solidFill>
              </a:rPr>
              <a:t>标准、</a:t>
            </a:r>
            <a:r>
              <a:rPr lang="en-US" altLang="zh-CN" sz="1600" dirty="0">
                <a:solidFill>
                  <a:prstClr val="black"/>
                </a:solidFill>
              </a:rPr>
              <a:t>Z-Wave </a:t>
            </a:r>
            <a:r>
              <a:rPr lang="zh-CN" altLang="en-US" sz="1600" dirty="0">
                <a:solidFill>
                  <a:prstClr val="black"/>
                </a:solidFill>
              </a:rPr>
              <a:t>标准、</a:t>
            </a:r>
            <a:r>
              <a:rPr lang="en-US" altLang="zh-CN" sz="1600" dirty="0">
                <a:solidFill>
                  <a:prstClr val="black"/>
                </a:solidFill>
              </a:rPr>
              <a:t>Z-world </a:t>
            </a:r>
            <a:r>
              <a:rPr lang="zh-CN" altLang="en-US" sz="1600" dirty="0">
                <a:solidFill>
                  <a:prstClr val="black"/>
                </a:solidFill>
              </a:rPr>
              <a:t>标准、</a:t>
            </a:r>
            <a:r>
              <a:rPr lang="en-US" altLang="zh-CN" sz="1600" dirty="0">
                <a:solidFill>
                  <a:prstClr val="black"/>
                </a:solidFill>
              </a:rPr>
              <a:t>X2D </a:t>
            </a:r>
            <a:r>
              <a:rPr lang="zh-CN" altLang="en-US" sz="1600" dirty="0">
                <a:solidFill>
                  <a:prstClr val="black"/>
                </a:solidFill>
              </a:rPr>
              <a:t>技术等。无线技术方案的主要优势在于无需重新布线，安装方便灵活，而且根据需求可以随时扩展或改装，可以适用于新装修用户和已装用户。</a:t>
            </a:r>
          </a:p>
          <a:p>
            <a:pPr lvl="0"/>
            <a:r>
              <a:rPr lang="zh-CN" altLang="en-US" sz="1600" dirty="0">
                <a:solidFill>
                  <a:prstClr val="black"/>
                </a:solidFill>
              </a:rPr>
              <a:t>③电力线载波通信技术：电力线载波通信技术充分利用现有的电网，两端加以调制解调器，直接以</a:t>
            </a:r>
            <a:r>
              <a:rPr lang="en-US" altLang="zh-CN" sz="1600" dirty="0">
                <a:solidFill>
                  <a:prstClr val="black"/>
                </a:solidFill>
              </a:rPr>
              <a:t>50Hz </a:t>
            </a:r>
            <a:r>
              <a:rPr lang="zh-CN" altLang="en-US" sz="1600" dirty="0">
                <a:solidFill>
                  <a:prstClr val="black"/>
                </a:solidFill>
              </a:rPr>
              <a:t>交流电为载波，再以数百</a:t>
            </a:r>
            <a:r>
              <a:rPr lang="en-US" altLang="zh-CN" sz="1600" dirty="0" err="1">
                <a:solidFill>
                  <a:prstClr val="black"/>
                </a:solidFill>
              </a:rPr>
              <a:t>KHz</a:t>
            </a:r>
            <a:r>
              <a:rPr lang="en-US" altLang="zh-CN" sz="1600" dirty="0">
                <a:solidFill>
                  <a:prstClr val="black"/>
                </a:solidFill>
              </a:rPr>
              <a:t> </a:t>
            </a:r>
            <a:r>
              <a:rPr lang="zh-CN" altLang="en-US" sz="1600" dirty="0">
                <a:solidFill>
                  <a:prstClr val="black"/>
                </a:solidFill>
              </a:rPr>
              <a:t>的脉冲为调制信号，进行信号的传输与控制。</a:t>
            </a:r>
          </a:p>
          <a:p>
            <a:pPr lvl="0"/>
            <a:r>
              <a:rPr lang="zh-CN" altLang="en-US" sz="1600" dirty="0">
                <a:solidFill>
                  <a:prstClr val="black"/>
                </a:solidFill>
              </a:rPr>
              <a:t>        随着现代智能家居越来越受欢迎，相应的功能和协议也越来越多。工程师、开发人员以及制造商都在想方设法创造他们认为最佳用户体验的产品，但是每个人对于智能家居的功能要求不一，需求的多样化导致标准无法统一。</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0" name="ísḻíḑé">
            <a:extLst>
              <a:ext uri="{FF2B5EF4-FFF2-40B4-BE49-F238E27FC236}">
                <a16:creationId xmlns:a16="http://schemas.microsoft.com/office/drawing/2014/main" id="{17712207-3C9C-4302-BEC6-AD71A57136A9}"/>
              </a:ext>
            </a:extLst>
          </p:cNvPr>
          <p:cNvSpPr/>
          <p:nvPr/>
        </p:nvSpPr>
        <p:spPr>
          <a:xfrm>
            <a:off x="3470109" y="885825"/>
            <a:ext cx="5251782" cy="369332"/>
          </a:xfrm>
          <a:prstGeom prst="rect">
            <a:avLst/>
          </a:prstGeom>
        </p:spPr>
        <p:txBody>
          <a:bodyPr wrap="none">
            <a:normAutofit fontScale="85000" lnSpcReduction="20000"/>
          </a:bodyPr>
          <a:lstStyle/>
          <a:p>
            <a:pPr lvl="0" algn="ctr">
              <a:lnSpc>
                <a:spcPct val="150000"/>
              </a:lnSpc>
            </a:pPr>
            <a:r>
              <a:rPr lang="zh-CN" altLang="en-US" b="1" spc="600" dirty="0">
                <a:solidFill>
                  <a:prstClr val="black"/>
                </a:solidFill>
                <a:cs typeface="+mn-ea"/>
                <a:sym typeface="+mn-lt"/>
              </a:rPr>
              <a:t>智能家居的核心主流技术</a:t>
            </a:r>
            <a:endParaRPr kumimoji="0" lang="zh-CN" altLang="en-US" sz="1800" b="1" i="0" u="none" strike="noStrike" kern="1200" cap="none" spc="600" normalizeH="0" baseline="0" noProof="0" dirty="0">
              <a:ln>
                <a:noFill/>
              </a:ln>
              <a:solidFill>
                <a:prstClr val="black"/>
              </a:solidFill>
              <a:effectLst/>
              <a:uLnTx/>
              <a:uFillTx/>
              <a:latin typeface="微软雅黑"/>
              <a:ea typeface="微软雅黑"/>
              <a:cs typeface="+mn-ea"/>
              <a:sym typeface="+mn-lt"/>
            </a:endParaRPr>
          </a:p>
        </p:txBody>
      </p:sp>
      <p:pic>
        <p:nvPicPr>
          <p:cNvPr id="2" name="音频 1">
            <a:hlinkClick r:id="" action="ppaction://media"/>
            <a:extLst>
              <a:ext uri="{FF2B5EF4-FFF2-40B4-BE49-F238E27FC236}">
                <a16:creationId xmlns:a16="http://schemas.microsoft.com/office/drawing/2014/main" id="{1ADFF6E0-961B-43C3-B961-367EABAE0A5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840813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31118">
        <p15:prstTrans prst="peelOff"/>
      </p:transition>
    </mc:Choice>
    <mc:Fallback>
      <p:transition spd="slow" advClick="0" advTm="311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48"/>
</p:tagLst>
</file>

<file path=ppt/tags/tag10.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1.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2.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3.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4.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15.xml><?xml version="1.0" encoding="utf-8"?>
<p:tagLst xmlns:a="http://schemas.openxmlformats.org/drawingml/2006/main" xmlns:r="http://schemas.openxmlformats.org/officeDocument/2006/relationships" xmlns:p="http://schemas.openxmlformats.org/presentationml/2006/main">
  <p:tag name="ISLIDE.DIAGRAM" val="8a00e71e-39de-470e-aac6-c247570e0d3b"/>
</p:tagLst>
</file>

<file path=ppt/tags/tag2.xml><?xml version="1.0" encoding="utf-8"?>
<p:tagLst xmlns:a="http://schemas.openxmlformats.org/drawingml/2006/main" xmlns:r="http://schemas.openxmlformats.org/officeDocument/2006/relationships" xmlns:p="http://schemas.openxmlformats.org/presentationml/2006/main">
  <p:tag name="TIMING" val="|72.5"/>
</p:tagLst>
</file>

<file path=ppt/tags/tag3.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4.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5.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6.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7.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8.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ags/tag9.xml><?xml version="1.0" encoding="utf-8"?>
<p:tagLst xmlns:a="http://schemas.openxmlformats.org/drawingml/2006/main" xmlns:r="http://schemas.openxmlformats.org/officeDocument/2006/relationships" xmlns:p="http://schemas.openxmlformats.org/presentationml/2006/main">
  <p:tag name="ISLIDE.DIAGRAM" val="eb0d98ea-580a-4329-8c43-e6efc38cec71"/>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292C33"/>
      </a:dk2>
      <a:lt2>
        <a:srgbClr val="A4947D"/>
      </a:lt2>
      <a:accent1>
        <a:srgbClr val="292C33"/>
      </a:accent1>
      <a:accent2>
        <a:srgbClr val="A4947D"/>
      </a:accent2>
      <a:accent3>
        <a:srgbClr val="292C33"/>
      </a:accent3>
      <a:accent4>
        <a:srgbClr val="A4947D"/>
      </a:accent4>
      <a:accent5>
        <a:srgbClr val="292C33"/>
      </a:accent5>
      <a:accent6>
        <a:srgbClr val="A4947D"/>
      </a:accent6>
      <a:hlink>
        <a:srgbClr val="292C33"/>
      </a:hlink>
      <a:folHlink>
        <a:srgbClr val="A4947D"/>
      </a:folHlink>
    </a:clrScheme>
    <a:fontScheme name="u1fugbb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2546</Words>
  <Application>Microsoft Office PowerPoint</Application>
  <PresentationFormat>宽屏</PresentationFormat>
  <Paragraphs>184</Paragraphs>
  <Slides>25</Slides>
  <Notes>22</Notes>
  <HiddenSlides>0</HiddenSlides>
  <MMClips>25</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25</vt:i4>
      </vt:variant>
    </vt:vector>
  </HeadingPairs>
  <TitlesOfParts>
    <vt:vector size="33" baseType="lpstr">
      <vt:lpstr>Arial Unicode MS</vt:lpstr>
      <vt:lpstr>等线</vt:lpstr>
      <vt:lpstr>微软雅黑</vt:lpstr>
      <vt:lpstr>微软雅黑 Light</vt:lpstr>
      <vt:lpstr>Arial</vt:lpstr>
      <vt:lpstr>Calibri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商务48</dc:title>
  <dc:creator>Chiu-z</dc:creator>
  <cp:lastModifiedBy>展峰 黄</cp:lastModifiedBy>
  <cp:revision>88</cp:revision>
  <dcterms:created xsi:type="dcterms:W3CDTF">2017-11-24T13:02:00Z</dcterms:created>
  <dcterms:modified xsi:type="dcterms:W3CDTF">2020-03-23T13:56:23Z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